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7" r:id="rId2"/>
    <p:sldId id="256" r:id="rId3"/>
    <p:sldId id="258" r:id="rId4"/>
    <p:sldId id="259" r:id="rId5"/>
    <p:sldId id="260" r:id="rId6"/>
    <p:sldId id="261" r:id="rId7"/>
    <p:sldId id="262" r:id="rId8"/>
    <p:sldId id="263" r:id="rId9"/>
    <p:sldId id="264" r:id="rId10"/>
    <p:sldId id="265" r:id="rId11"/>
    <p:sldId id="275" r:id="rId12"/>
    <p:sldId id="266" r:id="rId13"/>
    <p:sldId id="271" r:id="rId14"/>
    <p:sldId id="267" r:id="rId15"/>
    <p:sldId id="268" r:id="rId16"/>
    <p:sldId id="269" r:id="rId17"/>
    <p:sldId id="270"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4T15:28:22.818"/>
    </inkml:context>
    <inkml:brush xml:id="br0">
      <inkml:brushProperty name="width" value="0.15" units="cm"/>
      <inkml:brushProperty name="height" value="0.15" units="cm"/>
      <inkml:brushProperty name="color" value="#ED1C24"/>
    </inkml:brush>
  </inkml:definitions>
  <inkml:trace contextRef="#ctx0" brushRef="#br0">0 0,'463'893,"-364"-826,-90-61,82 120,-80-111,44 102,-51-107,91 112,-89-113,87 115,-86-116,52 83,-55-85,91 87,-91-89,92 91,-92-90,58 57,-61-61,64 64,-57-58,50 52,-56-57,62 62,-56-56,50 50,-50-51,51 52,-52-52,52 19,-52-22,52 58,-54-56,56 55,-53-54,50 52,-56-58,29 64,-30-63,64 95,-57-85,17 42,-21-46,59 50,-60-54,60 59,-30 3,-33-66,99 99,-94-94,23 56,-26-58,95 60,-94-61,60 62,-60-61,127 94,-125-93,89 25,-82-25,75 91,-77-85,79 79,11-23,-99-65,64 97,-64-96,64 96,-64-97,97 64,-92-61,120 58,-115-57,45 56,-50-55,87 54,-84-54,81 54,-84-56,87 59,-85-58,50 23,-52-26,88 95,-85-88,81 15,-82-21,50 60,-53-58,56 89,-56-87,23 19,-25-22,60 25,-57-26,54 28,-54-29,22 95,-26-89,29 17,-28-22,27 60,-28-59,29 58,-29-57,29 23,-28-25,60 60,-58-57,23 21,-25-24,27 27,-27-26,60 26,-56-27,19 27,-22-27,-8 27,4-27,33-6,-30 3,-6 33,3-30,34 27,-1 3,-32-32,31-2,-32 34,0-29,33-8,-30 4,-6 33,3-32,33-2,-30 1,27 0,-27 0,27 0,-26 0,25 33,-29 0,0-30,33-6,-30 3,27 33,-27-30,27-6,-30 36,0-29,33-8,-31 4,29 33,-29-31,29 29,-27-27,26-8,-30 38,0-33,33-2,-31 1,29 33,2-33,-30 0,27 0,3 33,-33 0,33-33,-33 0,33 0,-32 0,-2 33,1-32,33-2,-31 1,29 33,-31 0,33 0,-32-32,31-2,-29 1,27 0,3 0,1 33,-1-33,-33 33,33-33,-33 33,0-30,0-6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4T15:28:52.893"/>
    </inkml:context>
    <inkml:brush xml:id="br0">
      <inkml:brushProperty name="width" value="0.15" units="cm"/>
      <inkml:brushProperty name="height" value="0.15" units="cm"/>
      <inkml:brushProperty name="color" value="#ED1C24"/>
    </inkml:brush>
  </inkml:definitions>
  <inkml:trace contextRef="#ctx0" brushRef="#br0">0 2747,'1058'-496,"-970"474,-43 11,31-15,-53 19,85-74,-84 63,91-69,-97 74,147-53,-149 60,166-87,-174 89,150-58,-142 55,133-52,-132 52,165-85,-165 83,131-16,-141 24,217-97,-217 95,185-27,-188 30,223-66,-205 60,122-54,-130 54,170-87,-52 26,-130 66,195-64,-188 62,147-27,-145 28,177-62,-180 61,149-126,-147 121,145-50,-130 48,116-46,-125 49,100-53,-109 57,118-60,-121 61,58-29,-58 30,92-31,-83 28,73-25,-74 25,9-91,-17 84,25-11,-28 21,31 2,-29-1,27 0,-26 0,25 0,-24 0,23-33,-24 29,25-25,-25 25,26-25,-27 25,27 8,-27-4,27-67,-27 61,27 12,-27-6,27-33,-27 30,-6-27,3 29,33 2,-32-1,-2-33,1 0,0 0,0 31,0 37,0-2,0-30,0-6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4T15:28:58.075"/>
    </inkml:context>
    <inkml:brush xml:id="br0">
      <inkml:brushProperty name="width" value="0.15" units="cm"/>
      <inkml:brushProperty name="height" value="0.15" units="cm"/>
      <inkml:brushProperty name="color" value="#ED1C24"/>
    </inkml:brush>
  </inkml:definitions>
  <inkml:trace contextRef="#ctx0" brushRef="#br0">0 3506,'960'-562,"-762"430,-191 127,184-90,-189 94,228-97,-211 90,160-149,-168 148,210-114,-197 109,183-138,-204 150,226-128,-228 129,196-130,35-2,-220 126,207-85,-206 87,173-89,-164 83,187-77,-192 80,198-84,-198 85,131-52,-134 54,204-122,-201 117,164-79,-178 88,193-97,-177 88,127-47,-128 50,129-85,-131 82,167-13,-180 23,126-99,-120 92,114-85,-109 81,105-44,-114 52,89-61,-82 56,75-50,-77 51,79-52,-79 52,13-52,-20 53,61-21,-58 24,54-27,-53 26,19-25,-23 26,60-27,-56 26,19 8,-23-4,60 0,-59 0,25-66,-26 59,-6-20,3 61,33-34,-31 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4T15:29:14.817"/>
    </inkml:context>
    <inkml:brush xml:id="br0">
      <inkml:brushProperty name="width" value="0.15" units="cm"/>
      <inkml:brushProperty name="height" value="0.15" units="cm"/>
      <inkml:brushProperty name="color" value="#ED1C24"/>
    </inkml:brush>
  </inkml:definitions>
  <inkml:trace contextRef="#ctx0" brushRef="#br0">0 71,'562'-66,"-495"66,-65 0,62 0,-57 0,118 0,-114 0,176 0,-169 0,130 0,-143 0,221 33,-205-30,223-6,-237 3,217-33,-196 29,242 41,-5-37,-238 0,210 0,-222 0,202 33,-205-31,273-4,-53 35,-205-29,144 25,-154-26,165 27,-168-28,137-4,-137 2,137 33,-134-29,99-8,-116 4,165 0,-145 0,126 0,-132 0,71 0,-75 0,145 33,-139-29,100-8,-106 4,113 33,-118-31,89-4,-90 2,91 0,-91 0,58 0,-56 0,54-33,-53 30,19 6,-23-3,61 0,-31 0,-31 0,29 0,-28 0,60 0,-61 0,62 0,-62 0,29 0,-30 0,64 0,-59 0,-12-33,6 30,66 6,-32-3,-31 0,-6-33,3 0,0 0,33 33,-33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4T15:29:20.872"/>
    </inkml:context>
    <inkml:brush xml:id="br0">
      <inkml:brushProperty name="width" value="0.15" units="cm"/>
      <inkml:brushProperty name="height" value="0.15" units="cm"/>
      <inkml:brushProperty name="color" value="#ED1C24"/>
    </inkml:brush>
  </inkml:definitions>
  <inkml:trace contextRef="#ctx0" brushRef="#br0">0 400,'1191'-232,"-960"232,-65 0,-147 0,193-33,-179 29,133 8,-150-4,166 0,-165 0,165 0,-172 0,211 0,-203 0,196 0,17 0,-222 0,214 0,-205 0,195 0,-188 0,149 0,-153 0,156 33,-159-30,96 28,-103-29,111-4,-109 2,139 0,-134 0,129 0,-128 0,128 33,-129-30,96-39,-103 33,110 6,-106-3,69-34,-74 31,113 40,-110-34,73-40,-76 34,79-27,-81 28,83 4,-81-2,80-33,-83 31,52-29,-52 27,52 8,-52-4,52 0,-52 0,52 0,-51 0,17 33,-21-29,25-8,-25 4,59 33,-63-66,0 30,33 6,-30-3,-6-33,3 30,33 6,-30-3,-6-33,3 30,66-27,-61 28,23 4,5-2,0 0,0 0,-30 0,27 0,3 0,0 0,0 0,0 0,-28 0,-10 33,5-29,0-8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4C509-CD92-2341-952B-723301CE99E1}" type="datetimeFigureOut">
              <a:rPr lang="es-US" smtClean="0"/>
              <a:t>8/7/2024</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B1F12-6B3B-6648-90BC-5EAB85ED75DA}" type="slidenum">
              <a:rPr lang="es-US" smtClean="0"/>
              <a:t>‹Nº›</a:t>
            </a:fld>
            <a:endParaRPr lang="es-US"/>
          </a:p>
        </p:txBody>
      </p:sp>
    </p:spTree>
    <p:extLst>
      <p:ext uri="{BB962C8B-B14F-4D97-AF65-F5344CB8AC3E}">
        <p14:creationId xmlns:p14="http://schemas.microsoft.com/office/powerpoint/2010/main" val="342922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fld id="{F41B1F12-6B3B-6648-90BC-5EAB85ED75DA}" type="slidenum">
              <a:rPr lang="es-US" smtClean="0"/>
              <a:t>23</a:t>
            </a:fld>
            <a:endParaRPr lang="es-US"/>
          </a:p>
        </p:txBody>
      </p:sp>
    </p:spTree>
    <p:extLst>
      <p:ext uri="{BB962C8B-B14F-4D97-AF65-F5344CB8AC3E}">
        <p14:creationId xmlns:p14="http://schemas.microsoft.com/office/powerpoint/2010/main" val="20034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MX"/>
              <a:t>Haz clic para modificar el estilo de título del patrón</a:t>
            </a:r>
            <a:endParaRPr lang="en-US"/>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8/7/2024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MX"/>
              <a:t>Haz clic para modificar el estilo de título del patrón</a:t>
            </a:r>
            <a:endParaRPr lang="en-US"/>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MX"/>
              <a:t>Haz clic en el icono para agregar una imagen</a:t>
            </a:r>
            <a:endParaRPr lang="en-US"/>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MX"/>
              <a:t>Haz clic para modificar el estilo de título del patrón</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MX"/>
              <a:t>Haz clic para modificar el estilo de título del patrón</a:t>
            </a:r>
            <a:endParaRPr lang="en-US"/>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MX"/>
              <a:t>Haz clic para modificar el estilo de título del patrón</a:t>
            </a:r>
            <a:endParaRPr lang="en-US"/>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MX"/>
              <a:t>Haz clic para modificar el estilo de título del patrón</a:t>
            </a:r>
            <a:endParaRPr lang="en-US"/>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MX"/>
              <a:t>Haz clic para modificar el estilo de título del patrón</a:t>
            </a:r>
            <a:endParaRPr lang="en-US"/>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MX"/>
              <a:t>Haz clic en el icono para agregar una imagen</a:t>
            </a:r>
            <a:endParaRPr lang="en-US"/>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MX"/>
              <a:t>Haz clic para modificar el estilo de título del patrón</a:t>
            </a:r>
            <a:endParaRPr lang="en-US"/>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1141410" y="2249486"/>
            <a:ext cx="4878389" cy="354171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6172200" y="2249486"/>
            <a:ext cx="4875211" cy="354171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MX"/>
              <a:t>Haz clic para modificar el estilo de título del patrón</a:t>
            </a:r>
            <a:endParaRPr lang="en-US"/>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MX"/>
              <a:t>Haz clic para modificar el estilo de título del patrón</a:t>
            </a:r>
            <a:endParaRPr lang="en-US"/>
          </a:p>
        </p:txBody>
      </p:sp>
      <p:sp>
        <p:nvSpPr>
          <p:cNvPr id="3" name="Content Placeholder 2"/>
          <p:cNvSpPr>
            <a:spLocks noGrp="1"/>
          </p:cNvSpPr>
          <p:nvPr>
            <p:ph idx="1"/>
          </p:nvPr>
        </p:nvSpPr>
        <p:spPr>
          <a:xfrm>
            <a:off x="5156200" y="592666"/>
            <a:ext cx="5891209" cy="5198534"/>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MX"/>
              <a:t>Haz clic para modificar el estilo de título del patrón</a:t>
            </a:r>
            <a:endParaRPr lang="en-US"/>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8/7/2024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8" Type="http://schemas.openxmlformats.org/officeDocument/2006/relationships/image" Target="../media/image32.png" /><Relationship Id="rId3" Type="http://schemas.openxmlformats.org/officeDocument/2006/relationships/customXml" Target="../ink/ink1.xml" /><Relationship Id="rId7" Type="http://schemas.openxmlformats.org/officeDocument/2006/relationships/customXml" Target="../ink/ink3.xml" /><Relationship Id="rId12" Type="http://schemas.openxmlformats.org/officeDocument/2006/relationships/image" Target="../media/image34.png" /><Relationship Id="rId2" Type="http://schemas.openxmlformats.org/officeDocument/2006/relationships/image" Target="../media/image23.jpeg" /><Relationship Id="rId1" Type="http://schemas.openxmlformats.org/officeDocument/2006/relationships/slideLayout" Target="../slideLayouts/slideLayout2.xml" /><Relationship Id="rId6" Type="http://schemas.openxmlformats.org/officeDocument/2006/relationships/image" Target="../media/image31.png" /><Relationship Id="rId11" Type="http://schemas.openxmlformats.org/officeDocument/2006/relationships/customXml" Target="../ink/ink5.xml" /><Relationship Id="rId5" Type="http://schemas.openxmlformats.org/officeDocument/2006/relationships/customXml" Target="../ink/ink2.xml" /><Relationship Id="rId10" Type="http://schemas.openxmlformats.org/officeDocument/2006/relationships/image" Target="../media/image33.png" /><Relationship Id="rId4" Type="http://schemas.openxmlformats.org/officeDocument/2006/relationships/image" Target="../media/image30.png" /><Relationship Id="rId9" Type="http://schemas.openxmlformats.org/officeDocument/2006/relationships/customXml" Target="../ink/ink4.xml" /></Relationships>
</file>

<file path=ppt/slides/_rels/slide29.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image" Target="../media/image49.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5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3AF3032-463A-1AA0-D8C9-9387E1184977}"/>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86456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2E6059-F0E1-176A-86DB-DB895821748B}"/>
              </a:ext>
            </a:extLst>
          </p:cNvPr>
          <p:cNvPicPr>
            <a:picLocks noChangeAspect="1"/>
          </p:cNvPicPr>
          <p:nvPr/>
        </p:nvPicPr>
        <p:blipFill>
          <a:blip r:embed="rId2"/>
          <a:stretch>
            <a:fillRect/>
          </a:stretch>
        </p:blipFill>
        <p:spPr>
          <a:xfrm>
            <a:off x="0" y="0"/>
            <a:ext cx="12166698" cy="6858000"/>
          </a:xfrm>
          <a:prstGeom prst="rect">
            <a:avLst/>
          </a:prstGeom>
        </p:spPr>
      </p:pic>
      <p:sp>
        <p:nvSpPr>
          <p:cNvPr id="2" name="CuadroTexto 1">
            <a:extLst>
              <a:ext uri="{FF2B5EF4-FFF2-40B4-BE49-F238E27FC236}">
                <a16:creationId xmlns:a16="http://schemas.microsoft.com/office/drawing/2014/main" id="{BA7B13B9-4C91-111C-FB35-7DCAC5236043}"/>
              </a:ext>
            </a:extLst>
          </p:cNvPr>
          <p:cNvSpPr txBox="1"/>
          <p:nvPr/>
        </p:nvSpPr>
        <p:spPr>
          <a:xfrm>
            <a:off x="0" y="1190626"/>
            <a:ext cx="12072938" cy="4031873"/>
          </a:xfrm>
          <a:prstGeom prst="rect">
            <a:avLst/>
          </a:prstGeom>
          <a:noFill/>
        </p:spPr>
        <p:txBody>
          <a:bodyPr wrap="square" rtlCol="0">
            <a:spAutoFit/>
          </a:bodyPr>
          <a:lstStyle/>
          <a:p>
            <a:pPr algn="l"/>
            <a:r>
              <a:rPr lang="es-US" sz="4000" b="1">
                <a:solidFill>
                  <a:schemeClr val="bg1"/>
                </a:solidFill>
              </a:rPr>
              <a:t>2. Tienes q copiar con atención el siguiente texto y escribir las comas omitidas. Procura guardar los espacios, escribir correctamente acentos, mayúsculas y, por supuesto, no olvides de aplicar la normativa que regula la utilización de la coma</a:t>
            </a:r>
            <a:r>
              <a:rPr lang="es-US" sz="2800" b="1">
                <a:solidFill>
                  <a:schemeClr val="bg1"/>
                </a:solidFill>
              </a:rPr>
              <a:t>:</a:t>
            </a:r>
          </a:p>
          <a:p>
            <a:pPr algn="l"/>
            <a:endParaRPr lang="es-US" sz="2800" b="1">
              <a:solidFill>
                <a:schemeClr val="bg1"/>
              </a:solidFill>
            </a:endParaRPr>
          </a:p>
          <a:p>
            <a:pPr algn="l"/>
            <a:endParaRPr lang="es-US" sz="2800" b="1">
              <a:solidFill>
                <a:schemeClr val="bg1"/>
              </a:solidFill>
            </a:endParaRPr>
          </a:p>
        </p:txBody>
      </p:sp>
    </p:spTree>
    <p:extLst>
      <p:ext uri="{BB962C8B-B14F-4D97-AF65-F5344CB8AC3E}">
        <p14:creationId xmlns:p14="http://schemas.microsoft.com/office/powerpoint/2010/main" val="231834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53A3DE2-EBEB-72BD-4B7C-F94D0BA17C92}"/>
              </a:ext>
            </a:extLst>
          </p:cNvPr>
          <p:cNvPicPr>
            <a:picLocks noChangeAspect="1"/>
          </p:cNvPicPr>
          <p:nvPr/>
        </p:nvPicPr>
        <p:blipFill>
          <a:blip r:embed="rId2"/>
          <a:stretch>
            <a:fillRect/>
          </a:stretch>
        </p:blipFill>
        <p:spPr>
          <a:xfrm>
            <a:off x="0" y="0"/>
            <a:ext cx="12192000" cy="6858458"/>
          </a:xfrm>
          <a:prstGeom prst="rect">
            <a:avLst/>
          </a:prstGeom>
        </p:spPr>
      </p:pic>
      <p:sp>
        <p:nvSpPr>
          <p:cNvPr id="2" name="CuadroTexto 1">
            <a:extLst>
              <a:ext uri="{FF2B5EF4-FFF2-40B4-BE49-F238E27FC236}">
                <a16:creationId xmlns:a16="http://schemas.microsoft.com/office/drawing/2014/main" id="{84D31253-2C79-EF5E-DFE5-30D41984046D}"/>
              </a:ext>
            </a:extLst>
          </p:cNvPr>
          <p:cNvSpPr txBox="1"/>
          <p:nvPr/>
        </p:nvSpPr>
        <p:spPr>
          <a:xfrm>
            <a:off x="130969" y="0"/>
            <a:ext cx="11977687" cy="6986528"/>
          </a:xfrm>
          <a:prstGeom prst="rect">
            <a:avLst/>
          </a:prstGeom>
          <a:noFill/>
        </p:spPr>
        <p:txBody>
          <a:bodyPr wrap="square" rtlCol="0">
            <a:spAutoFit/>
          </a:bodyPr>
          <a:lstStyle/>
          <a:p>
            <a:pPr algn="l"/>
            <a:r>
              <a:rPr lang="es-US" sz="2800" b="1">
                <a:solidFill>
                  <a:schemeClr val="bg1"/>
                </a:solidFill>
              </a:rPr>
              <a:t>★ No le gustan las manzanas, las peras, las naranjas ni los plátanos.</a:t>
            </a:r>
          </a:p>
          <a:p>
            <a:pPr algn="l"/>
            <a:r>
              <a:rPr lang="es-US" sz="2800" b="1">
                <a:solidFill>
                  <a:schemeClr val="bg1"/>
                </a:solidFill>
              </a:rPr>
              <a:t>★ Juan, no te comas el pastel de Manuel.</a:t>
            </a:r>
          </a:p>
          <a:p>
            <a:pPr algn="l"/>
            <a:r>
              <a:rPr lang="es-US" sz="2800" b="1">
                <a:solidFill>
                  <a:schemeClr val="bg1"/>
                </a:solidFill>
              </a:rPr>
              <a:t>★ Los bailes populares como la Sevillana, la Jota, el Chotis etc. Están siendo promocionamos.</a:t>
            </a:r>
          </a:p>
          <a:p>
            <a:pPr algn="l"/>
            <a:r>
              <a:rPr lang="es-US" sz="2800" b="1">
                <a:solidFill>
                  <a:schemeClr val="bg1"/>
                </a:solidFill>
              </a:rPr>
              <a:t>★ Lima, 20 de Diciembre de 2007. </a:t>
            </a:r>
          </a:p>
          <a:p>
            <a:pPr algn="l"/>
            <a:r>
              <a:rPr lang="es-US" sz="2800" b="1">
                <a:solidFill>
                  <a:schemeClr val="bg1"/>
                </a:solidFill>
              </a:rPr>
              <a:t>★ Juan Ramón Jiménez, el Andaluz Universal, nos dejo una gran obra literaria.</a:t>
            </a:r>
          </a:p>
          <a:p>
            <a:pPr algn="l"/>
            <a:r>
              <a:rPr lang="es-US" sz="2800" b="1">
                <a:solidFill>
                  <a:schemeClr val="bg1"/>
                </a:solidFill>
              </a:rPr>
              <a:t>★ Té he dicho cuanto se, así pues, no haré más comentarios.</a:t>
            </a:r>
          </a:p>
          <a:p>
            <a:pPr algn="l"/>
            <a:r>
              <a:rPr lang="es-US" sz="2800" b="1">
                <a:solidFill>
                  <a:schemeClr val="bg1"/>
                </a:solidFill>
              </a:rPr>
              <a:t>★ En Valencia se cultiva el naranjo; en Jerez, la vid.</a:t>
            </a:r>
          </a:p>
          <a:p>
            <a:pPr algn="l"/>
            <a:r>
              <a:rPr lang="es-US" sz="2800" b="1">
                <a:solidFill>
                  <a:schemeClr val="bg1"/>
                </a:solidFill>
              </a:rPr>
              <a:t>★ Cogieron muchas cerezas, aunque todas picadas por los pájaros. </a:t>
            </a:r>
          </a:p>
          <a:p>
            <a:pPr algn="l"/>
            <a:r>
              <a:rPr lang="es-US" sz="2800" b="1">
                <a:solidFill>
                  <a:schemeClr val="bg1"/>
                </a:solidFill>
              </a:rPr>
              <a:t>★ No conseguí la entrada, Así que no iré al fútbol.</a:t>
            </a:r>
          </a:p>
          <a:p>
            <a:pPr algn="l"/>
            <a:r>
              <a:rPr lang="es-US" sz="2800" b="1">
                <a:solidFill>
                  <a:schemeClr val="bg1"/>
                </a:solidFill>
              </a:rPr>
              <a:t>★ No gano el premio, ya q fue descalificado.</a:t>
            </a:r>
          </a:p>
          <a:p>
            <a:pPr algn="l"/>
            <a:r>
              <a:rPr lang="es-US" sz="2800" b="1">
                <a:solidFill>
                  <a:schemeClr val="bg1"/>
                </a:solidFill>
              </a:rPr>
              <a:t>★ Si, sí lo que usted quiera. </a:t>
            </a:r>
          </a:p>
          <a:p>
            <a:pPr algn="l"/>
            <a:r>
              <a:rPr lang="es-US" sz="2800" b="1">
                <a:solidFill>
                  <a:schemeClr val="bg1"/>
                </a:solidFill>
              </a:rPr>
              <a:t>★ Hoy me he levantado tarde, he desayunado y he ido al colegio en bicicleta. </a:t>
            </a:r>
          </a:p>
          <a:p>
            <a:pPr algn="l"/>
            <a:r>
              <a:rPr lang="es-US" sz="2800" b="1">
                <a:solidFill>
                  <a:schemeClr val="bg1"/>
                </a:solidFill>
              </a:rPr>
              <a:t>★ Llegó a la estación, recogió a su y volvieron juntos.</a:t>
            </a:r>
          </a:p>
          <a:p>
            <a:pPr algn="l"/>
            <a:r>
              <a:rPr lang="es-US" sz="2800" b="1">
                <a:solidFill>
                  <a:schemeClr val="bg1"/>
                </a:solidFill>
              </a:rPr>
              <a:t>★ Tiene que contratar un servidor, si quieres subir una web a internet</a:t>
            </a:r>
            <a:r>
              <a:rPr lang="es-US" sz="2800" b="1">
                <a:solidFill>
                  <a:schemeClr val="bg2"/>
                </a:solidFill>
              </a:rPr>
              <a:t>.</a:t>
            </a:r>
            <a:endParaRPr lang="es-US"/>
          </a:p>
        </p:txBody>
      </p:sp>
    </p:spTree>
    <p:extLst>
      <p:ext uri="{BB962C8B-B14F-4D97-AF65-F5344CB8AC3E}">
        <p14:creationId xmlns:p14="http://schemas.microsoft.com/office/powerpoint/2010/main" val="338712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3AF7294-38B3-86BD-D756-8D7565FF58B5}"/>
              </a:ext>
            </a:extLst>
          </p:cNvPr>
          <p:cNvPicPr>
            <a:picLocks noChangeAspect="1"/>
          </p:cNvPicPr>
          <p:nvPr/>
        </p:nvPicPr>
        <p:blipFill>
          <a:blip r:embed="rId2"/>
          <a:stretch>
            <a:fillRect/>
          </a:stretch>
        </p:blipFill>
        <p:spPr>
          <a:xfrm>
            <a:off x="0" y="-7683"/>
            <a:ext cx="12192001" cy="6865683"/>
          </a:xfrm>
          <a:prstGeom prst="rect">
            <a:avLst/>
          </a:prstGeom>
        </p:spPr>
      </p:pic>
      <p:sp>
        <p:nvSpPr>
          <p:cNvPr id="2" name="CuadroTexto 1">
            <a:extLst>
              <a:ext uri="{FF2B5EF4-FFF2-40B4-BE49-F238E27FC236}">
                <a16:creationId xmlns:a16="http://schemas.microsoft.com/office/drawing/2014/main" id="{7232AD27-9870-B6A0-3A6D-82CA3730C769}"/>
              </a:ext>
            </a:extLst>
          </p:cNvPr>
          <p:cNvSpPr txBox="1"/>
          <p:nvPr/>
        </p:nvSpPr>
        <p:spPr>
          <a:xfrm rot="10800000" flipV="1">
            <a:off x="321468" y="341886"/>
            <a:ext cx="11549064" cy="5078313"/>
          </a:xfrm>
          <a:prstGeom prst="rect">
            <a:avLst/>
          </a:prstGeom>
          <a:noFill/>
        </p:spPr>
        <p:txBody>
          <a:bodyPr wrap="square" rtlCol="0">
            <a:spAutoFit/>
          </a:bodyPr>
          <a:lstStyle/>
          <a:p>
            <a:pPr algn="l"/>
            <a:r>
              <a:rPr lang="es-US" sz="3600" b="1"/>
              <a:t>3. Escribe en las siguientes oraciones las tildes que faltan.</a:t>
            </a:r>
          </a:p>
          <a:p>
            <a:pPr algn="l"/>
            <a:endParaRPr lang="es-US" sz="3600" b="1"/>
          </a:p>
          <a:p>
            <a:pPr algn="l"/>
            <a:r>
              <a:rPr lang="es-US" sz="3600" b="1">
                <a:solidFill>
                  <a:schemeClr val="tx2">
                    <a:lumMod val="75000"/>
                  </a:schemeClr>
                </a:solidFill>
              </a:rPr>
              <a:t>Él es un gran chico; él sabe lo que hace; él es mi amigo. Yo tengo mi libro; él tiene el suyo.</a:t>
            </a:r>
          </a:p>
          <a:p>
            <a:pPr algn="l"/>
            <a:r>
              <a:rPr lang="es-US" sz="3600" b="1">
                <a:solidFill>
                  <a:schemeClr val="tx2">
                    <a:lumMod val="75000"/>
                  </a:schemeClr>
                </a:solidFill>
              </a:rPr>
              <a:t> El primer premio y el segundo son poco para él. </a:t>
            </a:r>
          </a:p>
          <a:p>
            <a:pPr algn="l"/>
            <a:r>
              <a:rPr lang="es-US" sz="3600" b="1">
                <a:solidFill>
                  <a:schemeClr val="tx2">
                    <a:lumMod val="75000"/>
                  </a:schemeClr>
                </a:solidFill>
              </a:rPr>
              <a:t>Tú recibirás tu parte como los demás.</a:t>
            </a:r>
          </a:p>
          <a:p>
            <a:pPr algn="l"/>
            <a:r>
              <a:rPr lang="es-US" sz="3600" b="1">
                <a:solidFill>
                  <a:schemeClr val="tx2">
                    <a:lumMod val="75000"/>
                  </a:schemeClr>
                </a:solidFill>
              </a:rPr>
              <a:t>Tú no tienes miedo, tú eres un valiente; tú eres un ganador.
Tú sabes bien lo que yo aprecio a tu padre y a tu madre.
A </a:t>
            </a:r>
            <a:r>
              <a:rPr lang="es-US" sz="3600" b="1" err="1">
                <a:solidFill>
                  <a:schemeClr val="tx2">
                    <a:lumMod val="75000"/>
                  </a:schemeClr>
                </a:solidFill>
              </a:rPr>
              <a:t>mÍ</a:t>
            </a:r>
            <a:r>
              <a:rPr lang="es-US" sz="3600" b="1">
                <a:solidFill>
                  <a:schemeClr val="tx2">
                    <a:lumMod val="75000"/>
                  </a:schemeClr>
                </a:solidFill>
              </a:rPr>
              <a:t> me gusto mucho tu regalo</a:t>
            </a:r>
            <a:r>
              <a:rPr lang="es-US" sz="3200" b="1">
                <a:solidFill>
                  <a:schemeClr val="tx2">
                    <a:lumMod val="75000"/>
                  </a:schemeClr>
                </a:solidFill>
              </a:rPr>
              <a:t>​</a:t>
            </a:r>
          </a:p>
        </p:txBody>
      </p:sp>
    </p:spTree>
    <p:extLst>
      <p:ext uri="{BB962C8B-B14F-4D97-AF65-F5344CB8AC3E}">
        <p14:creationId xmlns:p14="http://schemas.microsoft.com/office/powerpoint/2010/main" val="340513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40A3C0-CD5F-B80D-368A-BE00F16D6FC1}"/>
              </a:ext>
            </a:extLst>
          </p:cNvPr>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AD61A56-218A-D67B-9499-756B9D240541}"/>
              </a:ext>
            </a:extLst>
          </p:cNvPr>
          <p:cNvSpPr txBox="1"/>
          <p:nvPr/>
        </p:nvSpPr>
        <p:spPr>
          <a:xfrm rot="10800000" flipV="1">
            <a:off x="696517" y="142621"/>
            <a:ext cx="10471545" cy="954107"/>
          </a:xfrm>
          <a:prstGeom prst="rect">
            <a:avLst/>
          </a:prstGeom>
          <a:noFill/>
        </p:spPr>
        <p:txBody>
          <a:bodyPr wrap="square" rtlCol="0">
            <a:spAutoFit/>
          </a:bodyPr>
          <a:lstStyle/>
          <a:p>
            <a:pPr algn="l"/>
            <a:r>
              <a:rPr lang="es-US" sz="2800" b="1">
                <a:solidFill>
                  <a:schemeClr val="bg1"/>
                </a:solidFill>
              </a:rPr>
              <a:t>4. Escribe mí ( pronombre personal) o mí( determinante posesivo), según corresponda.</a:t>
            </a:r>
          </a:p>
        </p:txBody>
      </p:sp>
      <p:sp>
        <p:nvSpPr>
          <p:cNvPr id="2" name="CuadroTexto 1">
            <a:extLst>
              <a:ext uri="{FF2B5EF4-FFF2-40B4-BE49-F238E27FC236}">
                <a16:creationId xmlns:a16="http://schemas.microsoft.com/office/drawing/2014/main" id="{C0E157FB-C979-CC68-2BE0-EC592ED533F5}"/>
              </a:ext>
            </a:extLst>
          </p:cNvPr>
          <p:cNvSpPr txBox="1"/>
          <p:nvPr/>
        </p:nvSpPr>
        <p:spPr>
          <a:xfrm>
            <a:off x="1023937" y="1404937"/>
            <a:ext cx="9596437" cy="2308324"/>
          </a:xfrm>
          <a:prstGeom prst="rect">
            <a:avLst/>
          </a:prstGeom>
          <a:noFill/>
        </p:spPr>
        <p:txBody>
          <a:bodyPr wrap="square" rtlCol="0">
            <a:spAutoFit/>
          </a:bodyPr>
          <a:lstStyle/>
          <a:p>
            <a:pPr algn="ctr"/>
            <a:r>
              <a:rPr lang="es-US"/>
              <a:t>Mi madre tiene un regalo escondido para mí.</a:t>
            </a:r>
          </a:p>
          <a:p>
            <a:pPr algn="ctr"/>
            <a:r>
              <a:rPr lang="es-US"/>
              <a:t>No he traído mi traje de baño.</a:t>
            </a:r>
          </a:p>
          <a:p>
            <a:pPr algn="ctr"/>
            <a:r>
              <a:rPr lang="es-US"/>
              <a:t>A mí no me gusta nadar.</a:t>
            </a:r>
          </a:p>
          <a:p>
            <a:pPr algn="ctr"/>
            <a:r>
              <a:rPr lang="es-US"/>
              <a:t>Mi Meza de trabajo está muy desordenada.</a:t>
            </a:r>
          </a:p>
          <a:p>
            <a:pPr algn="ctr"/>
            <a:r>
              <a:rPr lang="es-US"/>
              <a:t>Yo no creo que sepas muchas cosas sobre mí.</a:t>
            </a:r>
          </a:p>
          <a:p>
            <a:pPr algn="ctr"/>
            <a:r>
              <a:rPr lang="es-US"/>
              <a:t>Pasé toda mi juventud en un pueblo de la costa. </a:t>
            </a:r>
          </a:p>
          <a:p>
            <a:pPr algn="ctr"/>
            <a:r>
              <a:rPr lang="es-US"/>
              <a:t>A mí me parece que en mi casa hace mucho frío.</a:t>
            </a:r>
          </a:p>
          <a:p>
            <a:pPr algn="ctr"/>
            <a:r>
              <a:rPr lang="es-US"/>
              <a:t>Mi profesora me escogió a mí para responder a las preguntas.</a:t>
            </a:r>
          </a:p>
        </p:txBody>
      </p:sp>
    </p:spTree>
    <p:extLst>
      <p:ext uri="{BB962C8B-B14F-4D97-AF65-F5344CB8AC3E}">
        <p14:creationId xmlns:p14="http://schemas.microsoft.com/office/powerpoint/2010/main" val="380508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E133FE-371D-6016-C417-D258CC9328BA}"/>
              </a:ext>
            </a:extLst>
          </p:cNvPr>
          <p:cNvPicPr>
            <a:picLocks noChangeAspect="1"/>
          </p:cNvPicPr>
          <p:nvPr/>
        </p:nvPicPr>
        <p:blipFill>
          <a:blip r:embed="rId2"/>
          <a:stretch>
            <a:fillRect/>
          </a:stretch>
        </p:blipFill>
        <p:spPr>
          <a:xfrm>
            <a:off x="0" y="0"/>
            <a:ext cx="12192000" cy="6901963"/>
          </a:xfrm>
          <a:prstGeom prst="rect">
            <a:avLst/>
          </a:prstGeom>
        </p:spPr>
      </p:pic>
      <p:sp>
        <p:nvSpPr>
          <p:cNvPr id="2" name="CuadroTexto 1">
            <a:extLst>
              <a:ext uri="{FF2B5EF4-FFF2-40B4-BE49-F238E27FC236}">
                <a16:creationId xmlns:a16="http://schemas.microsoft.com/office/drawing/2014/main" id="{099A112E-3B83-5A79-EDE2-4803429C4940}"/>
              </a:ext>
            </a:extLst>
          </p:cNvPr>
          <p:cNvSpPr txBox="1"/>
          <p:nvPr/>
        </p:nvSpPr>
        <p:spPr>
          <a:xfrm>
            <a:off x="452438" y="83344"/>
            <a:ext cx="11656218" cy="1077218"/>
          </a:xfrm>
          <a:prstGeom prst="rect">
            <a:avLst/>
          </a:prstGeom>
          <a:noFill/>
        </p:spPr>
        <p:txBody>
          <a:bodyPr wrap="square" rtlCol="0">
            <a:spAutoFit/>
          </a:bodyPr>
          <a:lstStyle/>
          <a:p>
            <a:pPr algn="l"/>
            <a:r>
              <a:rPr lang="es-US" sz="3200" b="1"/>
              <a:t>5. Escribe él ( pronombre personal) o el ( articulo), según corresponda.</a:t>
            </a:r>
          </a:p>
        </p:txBody>
      </p:sp>
      <p:sp>
        <p:nvSpPr>
          <p:cNvPr id="3" name="CuadroTexto 2">
            <a:extLst>
              <a:ext uri="{FF2B5EF4-FFF2-40B4-BE49-F238E27FC236}">
                <a16:creationId xmlns:a16="http://schemas.microsoft.com/office/drawing/2014/main" id="{2D531E03-582C-D04B-B4D3-F42DAC4A3577}"/>
              </a:ext>
            </a:extLst>
          </p:cNvPr>
          <p:cNvSpPr txBox="1"/>
          <p:nvPr/>
        </p:nvSpPr>
        <p:spPr>
          <a:xfrm>
            <a:off x="988220" y="1488282"/>
            <a:ext cx="9489280" cy="3539430"/>
          </a:xfrm>
          <a:prstGeom prst="rect">
            <a:avLst/>
          </a:prstGeom>
          <a:noFill/>
        </p:spPr>
        <p:txBody>
          <a:bodyPr wrap="square" rtlCol="0">
            <a:spAutoFit/>
          </a:bodyPr>
          <a:lstStyle/>
          <a:p>
            <a:pPr algn="ctr"/>
            <a:r>
              <a:rPr lang="es-US" sz="2800">
                <a:solidFill>
                  <a:schemeClr val="tx2">
                    <a:lumMod val="75000"/>
                  </a:schemeClr>
                </a:solidFill>
              </a:rPr>
              <a:t>El autobús partió sin él.</a:t>
            </a:r>
          </a:p>
          <a:p>
            <a:pPr algn="ctr"/>
            <a:r>
              <a:rPr lang="es-US" sz="2800">
                <a:solidFill>
                  <a:schemeClr val="tx2">
                    <a:lumMod val="75000"/>
                  </a:schemeClr>
                </a:solidFill>
              </a:rPr>
              <a:t>La tarde en que me llamó él yo estaba fuera. </a:t>
            </a:r>
          </a:p>
          <a:p>
            <a:pPr algn="ctr"/>
            <a:r>
              <a:rPr lang="es-US" sz="2800">
                <a:solidFill>
                  <a:schemeClr val="tx2">
                    <a:lumMod val="75000"/>
                  </a:schemeClr>
                </a:solidFill>
              </a:rPr>
              <a:t>Él no se ha cambiado el vendaje de la rodilla.</a:t>
            </a:r>
          </a:p>
          <a:p>
            <a:pPr algn="ctr"/>
            <a:r>
              <a:rPr lang="es-US" sz="2800">
                <a:solidFill>
                  <a:schemeClr val="tx2">
                    <a:lumMod val="75000"/>
                  </a:schemeClr>
                </a:solidFill>
              </a:rPr>
              <a:t>Estas fotografía son de él.</a:t>
            </a:r>
          </a:p>
          <a:p>
            <a:pPr algn="ctr"/>
            <a:r>
              <a:rPr lang="es-US" sz="2800">
                <a:solidFill>
                  <a:schemeClr val="tx2">
                    <a:lumMod val="75000"/>
                  </a:schemeClr>
                </a:solidFill>
              </a:rPr>
              <a:t>Él se esforzó para llegar a ser un gran atleta.</a:t>
            </a:r>
          </a:p>
          <a:p>
            <a:pPr algn="ctr"/>
            <a:r>
              <a:rPr lang="es-US" sz="2800">
                <a:solidFill>
                  <a:schemeClr val="tx2">
                    <a:lumMod val="75000"/>
                  </a:schemeClr>
                </a:solidFill>
              </a:rPr>
              <a:t>Ella y el muchacho se conocieron en abril.</a:t>
            </a:r>
          </a:p>
          <a:p>
            <a:pPr algn="ctr"/>
            <a:r>
              <a:rPr lang="es-US" sz="2800">
                <a:solidFill>
                  <a:schemeClr val="tx2">
                    <a:lumMod val="75000"/>
                  </a:schemeClr>
                </a:solidFill>
              </a:rPr>
              <a:t>Ella y él se conocieron en Roma.</a:t>
            </a:r>
          </a:p>
          <a:p>
            <a:pPr algn="ctr"/>
            <a:r>
              <a:rPr lang="es-US" sz="2800">
                <a:solidFill>
                  <a:schemeClr val="tx2">
                    <a:lumMod val="75000"/>
                  </a:schemeClr>
                </a:solidFill>
              </a:rPr>
              <a:t>A él le gustaba montar en bicicleta en el parque</a:t>
            </a:r>
            <a:r>
              <a:rPr lang="es-US">
                <a:solidFill>
                  <a:schemeClr val="tx2">
                    <a:lumMod val="75000"/>
                  </a:schemeClr>
                </a:solidFill>
              </a:rPr>
              <a:t>. </a:t>
            </a:r>
          </a:p>
        </p:txBody>
      </p:sp>
    </p:spTree>
    <p:extLst>
      <p:ext uri="{BB962C8B-B14F-4D97-AF65-F5344CB8AC3E}">
        <p14:creationId xmlns:p14="http://schemas.microsoft.com/office/powerpoint/2010/main" val="255429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73D23D1-6236-3739-4E66-38CE9C3F2F2A}"/>
              </a:ext>
            </a:extLst>
          </p:cNvPr>
          <p:cNvPicPr>
            <a:picLocks noChangeAspect="1"/>
          </p:cNvPicPr>
          <p:nvPr/>
        </p:nvPicPr>
        <p:blipFill>
          <a:blip r:embed="rId2"/>
          <a:stretch>
            <a:fillRect/>
          </a:stretch>
        </p:blipFill>
        <p:spPr>
          <a:xfrm>
            <a:off x="-1" y="0"/>
            <a:ext cx="12192001" cy="6823511"/>
          </a:xfrm>
          <a:prstGeom prst="rect">
            <a:avLst/>
          </a:prstGeom>
        </p:spPr>
      </p:pic>
      <p:sp>
        <p:nvSpPr>
          <p:cNvPr id="2" name="CuadroTexto 1">
            <a:extLst>
              <a:ext uri="{FF2B5EF4-FFF2-40B4-BE49-F238E27FC236}">
                <a16:creationId xmlns:a16="http://schemas.microsoft.com/office/drawing/2014/main" id="{80B1F8E6-C39F-DBF1-918C-88E1C760EA89}"/>
              </a:ext>
            </a:extLst>
          </p:cNvPr>
          <p:cNvSpPr txBox="1"/>
          <p:nvPr/>
        </p:nvSpPr>
        <p:spPr>
          <a:xfrm rot="10800000" flipV="1">
            <a:off x="1148954" y="332418"/>
            <a:ext cx="10370342" cy="523220"/>
          </a:xfrm>
          <a:prstGeom prst="rect">
            <a:avLst/>
          </a:prstGeom>
          <a:noFill/>
        </p:spPr>
        <p:txBody>
          <a:bodyPr wrap="square" rtlCol="0">
            <a:spAutoFit/>
          </a:bodyPr>
          <a:lstStyle/>
          <a:p>
            <a:pPr algn="l"/>
            <a:r>
              <a:rPr lang="es-US" sz="2800" b="1"/>
              <a:t>6. Escribe 10 palabras que terminen en Y.</a:t>
            </a:r>
          </a:p>
        </p:txBody>
      </p:sp>
      <p:sp>
        <p:nvSpPr>
          <p:cNvPr id="3" name="CuadroTexto 2">
            <a:extLst>
              <a:ext uri="{FF2B5EF4-FFF2-40B4-BE49-F238E27FC236}">
                <a16:creationId xmlns:a16="http://schemas.microsoft.com/office/drawing/2014/main" id="{A03F39AF-BEE8-007B-287D-401C083033AF}"/>
              </a:ext>
            </a:extLst>
          </p:cNvPr>
          <p:cNvSpPr txBox="1"/>
          <p:nvPr/>
        </p:nvSpPr>
        <p:spPr>
          <a:xfrm>
            <a:off x="1266654" y="2540129"/>
            <a:ext cx="6673107" cy="523220"/>
          </a:xfrm>
          <a:prstGeom prst="rect">
            <a:avLst/>
          </a:prstGeom>
          <a:noFill/>
        </p:spPr>
        <p:txBody>
          <a:bodyPr wrap="square" rtlCol="0">
            <a:spAutoFit/>
          </a:bodyPr>
          <a:lstStyle/>
          <a:p>
            <a:pPr algn="l"/>
            <a:r>
              <a:rPr lang="es-US" sz="2800" b="1"/>
              <a:t>7. Escribe 5 palabras que terminen en D.</a:t>
            </a:r>
          </a:p>
        </p:txBody>
      </p:sp>
      <p:sp>
        <p:nvSpPr>
          <p:cNvPr id="5" name="CuadroTexto 4">
            <a:extLst>
              <a:ext uri="{FF2B5EF4-FFF2-40B4-BE49-F238E27FC236}">
                <a16:creationId xmlns:a16="http://schemas.microsoft.com/office/drawing/2014/main" id="{E1A321B1-7315-942C-9C66-7F86065586B7}"/>
              </a:ext>
            </a:extLst>
          </p:cNvPr>
          <p:cNvSpPr txBox="1"/>
          <p:nvPr/>
        </p:nvSpPr>
        <p:spPr>
          <a:xfrm>
            <a:off x="1266654" y="5009450"/>
            <a:ext cx="7060406" cy="523220"/>
          </a:xfrm>
          <a:prstGeom prst="rect">
            <a:avLst/>
          </a:prstGeom>
          <a:noFill/>
        </p:spPr>
        <p:txBody>
          <a:bodyPr wrap="square" rtlCol="0">
            <a:spAutoFit/>
          </a:bodyPr>
          <a:lstStyle/>
          <a:p>
            <a:pPr algn="l"/>
            <a:r>
              <a:rPr lang="es-US" sz="2800" b="1"/>
              <a:t>8. Escribe 5 palabras que terminen en Z.</a:t>
            </a:r>
          </a:p>
        </p:txBody>
      </p:sp>
      <p:sp>
        <p:nvSpPr>
          <p:cNvPr id="6" name="CuadroTexto 5">
            <a:extLst>
              <a:ext uri="{FF2B5EF4-FFF2-40B4-BE49-F238E27FC236}">
                <a16:creationId xmlns:a16="http://schemas.microsoft.com/office/drawing/2014/main" id="{6DD28386-3682-2DC1-0391-8F19D7D02F1A}"/>
              </a:ext>
            </a:extLst>
          </p:cNvPr>
          <p:cNvSpPr txBox="1"/>
          <p:nvPr/>
        </p:nvSpPr>
        <p:spPr>
          <a:xfrm rot="10800000" flipH="1" flipV="1">
            <a:off x="1897684" y="5716425"/>
            <a:ext cx="4829347" cy="461665"/>
          </a:xfrm>
          <a:prstGeom prst="rect">
            <a:avLst/>
          </a:prstGeom>
          <a:noFill/>
        </p:spPr>
        <p:txBody>
          <a:bodyPr wrap="square" rtlCol="0">
            <a:spAutoFit/>
          </a:bodyPr>
          <a:lstStyle/>
          <a:p>
            <a:pPr algn="l"/>
            <a:r>
              <a:rPr lang="es-US" sz="2400" b="1">
                <a:solidFill>
                  <a:schemeClr val="tx2"/>
                </a:solidFill>
              </a:rPr>
              <a:t>Lombriz – Maíz- Capaz- Luz- Paz-</a:t>
            </a:r>
          </a:p>
        </p:txBody>
      </p:sp>
      <p:sp>
        <p:nvSpPr>
          <p:cNvPr id="7" name="CuadroTexto 6">
            <a:extLst>
              <a:ext uri="{FF2B5EF4-FFF2-40B4-BE49-F238E27FC236}">
                <a16:creationId xmlns:a16="http://schemas.microsoft.com/office/drawing/2014/main" id="{301816E6-F81F-1530-8795-491DF8B0AC50}"/>
              </a:ext>
            </a:extLst>
          </p:cNvPr>
          <p:cNvSpPr txBox="1"/>
          <p:nvPr/>
        </p:nvSpPr>
        <p:spPr>
          <a:xfrm>
            <a:off x="1416844" y="3718609"/>
            <a:ext cx="8358187" cy="461665"/>
          </a:xfrm>
          <a:prstGeom prst="rect">
            <a:avLst/>
          </a:prstGeom>
          <a:noFill/>
        </p:spPr>
        <p:txBody>
          <a:bodyPr wrap="square" rtlCol="0">
            <a:spAutoFit/>
          </a:bodyPr>
          <a:lstStyle/>
          <a:p>
            <a:pPr algn="l"/>
            <a:r>
              <a:rPr lang="es-US" sz="2400" b="1">
                <a:solidFill>
                  <a:schemeClr val="tx2"/>
                </a:solidFill>
              </a:rPr>
              <a:t>Edad -Enfermedad-Navidad-Oscuridad-Salud-</a:t>
            </a:r>
          </a:p>
        </p:txBody>
      </p:sp>
      <p:sp>
        <p:nvSpPr>
          <p:cNvPr id="8" name="CuadroTexto 7">
            <a:extLst>
              <a:ext uri="{FF2B5EF4-FFF2-40B4-BE49-F238E27FC236}">
                <a16:creationId xmlns:a16="http://schemas.microsoft.com/office/drawing/2014/main" id="{1DFDD2DB-7A68-8D3C-7320-8BCB7652BFD3}"/>
              </a:ext>
            </a:extLst>
          </p:cNvPr>
          <p:cNvSpPr txBox="1"/>
          <p:nvPr/>
        </p:nvSpPr>
        <p:spPr>
          <a:xfrm>
            <a:off x="1547812" y="855640"/>
            <a:ext cx="7965281" cy="830997"/>
          </a:xfrm>
          <a:prstGeom prst="rect">
            <a:avLst/>
          </a:prstGeom>
          <a:noFill/>
        </p:spPr>
        <p:txBody>
          <a:bodyPr wrap="square" rtlCol="0">
            <a:spAutoFit/>
          </a:bodyPr>
          <a:lstStyle/>
          <a:p>
            <a:pPr algn="l"/>
            <a:r>
              <a:rPr lang="es-US" sz="2400" b="1">
                <a:solidFill>
                  <a:schemeClr val="tx2"/>
                </a:solidFill>
              </a:rPr>
              <a:t>Rey – Sexy – Hobby – Caray - Ay</a:t>
            </a:r>
          </a:p>
          <a:p>
            <a:pPr algn="l"/>
            <a:r>
              <a:rPr lang="es-US" sz="2400" b="1">
                <a:solidFill>
                  <a:schemeClr val="tx2"/>
                </a:solidFill>
              </a:rPr>
              <a:t>Spray - Money - Rugby – estoy -Ley</a:t>
            </a:r>
          </a:p>
        </p:txBody>
      </p:sp>
    </p:spTree>
    <p:extLst>
      <p:ext uri="{BB962C8B-B14F-4D97-AF65-F5344CB8AC3E}">
        <p14:creationId xmlns:p14="http://schemas.microsoft.com/office/powerpoint/2010/main" val="135680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16B624-D7EF-7B64-67DD-97111BCA3087}"/>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834DB1AB-FBDD-2B15-0634-BFC7B6A48C37}"/>
              </a:ext>
            </a:extLst>
          </p:cNvPr>
          <p:cNvSpPr txBox="1"/>
          <p:nvPr/>
        </p:nvSpPr>
        <p:spPr>
          <a:xfrm>
            <a:off x="1145380" y="214313"/>
            <a:ext cx="8832058" cy="584775"/>
          </a:xfrm>
          <a:prstGeom prst="rect">
            <a:avLst/>
          </a:prstGeom>
          <a:noFill/>
        </p:spPr>
        <p:txBody>
          <a:bodyPr wrap="square" rtlCol="0">
            <a:spAutoFit/>
          </a:bodyPr>
          <a:lstStyle/>
          <a:p>
            <a:pPr algn="l"/>
            <a:r>
              <a:rPr lang="es-US" sz="3200" b="1">
                <a:solidFill>
                  <a:schemeClr val="bg1"/>
                </a:solidFill>
              </a:rPr>
              <a:t>9. Escribe diez nombres propios de personas.</a:t>
            </a:r>
          </a:p>
        </p:txBody>
      </p:sp>
      <p:sp>
        <p:nvSpPr>
          <p:cNvPr id="3" name="CuadroTexto 2">
            <a:extLst>
              <a:ext uri="{FF2B5EF4-FFF2-40B4-BE49-F238E27FC236}">
                <a16:creationId xmlns:a16="http://schemas.microsoft.com/office/drawing/2014/main" id="{EF39432D-3E8C-8DD4-621D-BB153875DC8F}"/>
              </a:ext>
            </a:extLst>
          </p:cNvPr>
          <p:cNvSpPr txBox="1"/>
          <p:nvPr/>
        </p:nvSpPr>
        <p:spPr>
          <a:xfrm rot="10800000" flipV="1">
            <a:off x="1145380" y="3141151"/>
            <a:ext cx="9986964" cy="584775"/>
          </a:xfrm>
          <a:prstGeom prst="rect">
            <a:avLst/>
          </a:prstGeom>
          <a:noFill/>
        </p:spPr>
        <p:txBody>
          <a:bodyPr wrap="square" rtlCol="0">
            <a:spAutoFit/>
          </a:bodyPr>
          <a:lstStyle/>
          <a:p>
            <a:pPr algn="l"/>
            <a:r>
              <a:rPr lang="es-US" sz="3200" b="1">
                <a:solidFill>
                  <a:schemeClr val="bg1"/>
                </a:solidFill>
              </a:rPr>
              <a:t>10. Escribe diez nombres propios de ríos o montañas. </a:t>
            </a:r>
          </a:p>
        </p:txBody>
      </p:sp>
      <p:sp>
        <p:nvSpPr>
          <p:cNvPr id="5" name="CuadroTexto 4">
            <a:extLst>
              <a:ext uri="{FF2B5EF4-FFF2-40B4-BE49-F238E27FC236}">
                <a16:creationId xmlns:a16="http://schemas.microsoft.com/office/drawing/2014/main" id="{627A1B53-3559-F8FA-8567-AC5E502CD745}"/>
              </a:ext>
            </a:extLst>
          </p:cNvPr>
          <p:cNvSpPr txBox="1"/>
          <p:nvPr/>
        </p:nvSpPr>
        <p:spPr>
          <a:xfrm>
            <a:off x="1595437" y="1430120"/>
            <a:ext cx="8239126" cy="830997"/>
          </a:xfrm>
          <a:prstGeom prst="rect">
            <a:avLst/>
          </a:prstGeom>
          <a:noFill/>
        </p:spPr>
        <p:txBody>
          <a:bodyPr wrap="square" rtlCol="0">
            <a:spAutoFit/>
          </a:bodyPr>
          <a:lstStyle/>
          <a:p>
            <a:pPr algn="l"/>
            <a:r>
              <a:rPr lang="es-US" sz="2400" b="1">
                <a:solidFill>
                  <a:schemeClr val="tx2"/>
                </a:solidFill>
              </a:rPr>
              <a:t>María — Pedro —Juan — Gabriel — Nicolás — Isabel — Lorenzo — Alicia — José — Samuel.</a:t>
            </a:r>
          </a:p>
        </p:txBody>
      </p:sp>
      <p:sp>
        <p:nvSpPr>
          <p:cNvPr id="7" name="CuadroTexto 6">
            <a:extLst>
              <a:ext uri="{FF2B5EF4-FFF2-40B4-BE49-F238E27FC236}">
                <a16:creationId xmlns:a16="http://schemas.microsoft.com/office/drawing/2014/main" id="{0C03F019-F356-DAF4-3039-45575664CDA2}"/>
              </a:ext>
            </a:extLst>
          </p:cNvPr>
          <p:cNvSpPr txBox="1"/>
          <p:nvPr/>
        </p:nvSpPr>
        <p:spPr>
          <a:xfrm>
            <a:off x="1747837" y="1582520"/>
            <a:ext cx="8239126" cy="461665"/>
          </a:xfrm>
          <a:prstGeom prst="rect">
            <a:avLst/>
          </a:prstGeom>
          <a:noFill/>
        </p:spPr>
        <p:txBody>
          <a:bodyPr wrap="square" rtlCol="0">
            <a:spAutoFit/>
          </a:bodyPr>
          <a:lstStyle/>
          <a:p>
            <a:pPr algn="l"/>
            <a:endParaRPr lang="es-US" sz="2400" b="1">
              <a:solidFill>
                <a:schemeClr val="tx2"/>
              </a:solidFill>
            </a:endParaRPr>
          </a:p>
        </p:txBody>
      </p:sp>
      <p:sp>
        <p:nvSpPr>
          <p:cNvPr id="8" name="CuadroTexto 7">
            <a:extLst>
              <a:ext uri="{FF2B5EF4-FFF2-40B4-BE49-F238E27FC236}">
                <a16:creationId xmlns:a16="http://schemas.microsoft.com/office/drawing/2014/main" id="{289A27B1-A5C8-D585-7ECA-35FFB0EECAFF}"/>
              </a:ext>
            </a:extLst>
          </p:cNvPr>
          <p:cNvSpPr txBox="1"/>
          <p:nvPr/>
        </p:nvSpPr>
        <p:spPr>
          <a:xfrm>
            <a:off x="2344459" y="4173570"/>
            <a:ext cx="7642504" cy="1569660"/>
          </a:xfrm>
          <a:prstGeom prst="rect">
            <a:avLst/>
          </a:prstGeom>
          <a:noFill/>
        </p:spPr>
        <p:txBody>
          <a:bodyPr wrap="square" rtlCol="0">
            <a:spAutoFit/>
          </a:bodyPr>
          <a:lstStyle/>
          <a:p>
            <a:pPr algn="l"/>
            <a:r>
              <a:rPr lang="es-US" sz="2400" b="1">
                <a:solidFill>
                  <a:schemeClr val="tx2"/>
                </a:solidFill>
              </a:rPr>
              <a:t>RIO AMAZONAS — RIO ORINOCO — RIO MATA — RIO MAGDALENA —SERRO DE MONSERRATH — NEVADO DE SANTA MARTA — SERRANIAS EL DARIÉN — RIO CAUCA — RIO NEGRO.</a:t>
            </a:r>
          </a:p>
        </p:txBody>
      </p:sp>
    </p:spTree>
    <p:extLst>
      <p:ext uri="{BB962C8B-B14F-4D97-AF65-F5344CB8AC3E}">
        <p14:creationId xmlns:p14="http://schemas.microsoft.com/office/powerpoint/2010/main" val="327694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021E79-31C6-E3EB-5BA6-2E0BEE1D0DB1}"/>
              </a:ext>
            </a:extLst>
          </p:cNvPr>
          <p:cNvPicPr>
            <a:picLocks noChangeAspect="1"/>
          </p:cNvPicPr>
          <p:nvPr/>
        </p:nvPicPr>
        <p:blipFill>
          <a:blip r:embed="rId2"/>
          <a:stretch>
            <a:fillRect/>
          </a:stretch>
        </p:blipFill>
        <p:spPr>
          <a:xfrm>
            <a:off x="0" y="0"/>
            <a:ext cx="12191999" cy="6858000"/>
          </a:xfrm>
          <a:prstGeom prst="rect">
            <a:avLst/>
          </a:prstGeom>
        </p:spPr>
      </p:pic>
      <p:sp>
        <p:nvSpPr>
          <p:cNvPr id="3" name="CuadroTexto 2">
            <a:extLst>
              <a:ext uri="{FF2B5EF4-FFF2-40B4-BE49-F238E27FC236}">
                <a16:creationId xmlns:a16="http://schemas.microsoft.com/office/drawing/2014/main" id="{8FC01BC8-332A-EF0F-98D6-3B3DD871F94A}"/>
              </a:ext>
            </a:extLst>
          </p:cNvPr>
          <p:cNvSpPr txBox="1"/>
          <p:nvPr/>
        </p:nvSpPr>
        <p:spPr>
          <a:xfrm>
            <a:off x="805656" y="-128589"/>
            <a:ext cx="10278666" cy="2246769"/>
          </a:xfrm>
          <a:prstGeom prst="rect">
            <a:avLst/>
          </a:prstGeom>
          <a:noFill/>
        </p:spPr>
        <p:txBody>
          <a:bodyPr wrap="square" rtlCol="0">
            <a:spAutoFit/>
          </a:bodyPr>
          <a:lstStyle/>
          <a:p>
            <a:pPr algn="l"/>
            <a:r>
              <a:rPr lang="es-US" sz="2800" b="1"/>
              <a:t>TALLER 3: NEOCLASICISMO, ROMANTICO Y REALISMO EN HISPANOAMERICA</a:t>
            </a:r>
          </a:p>
          <a:p>
            <a:pPr algn="l"/>
            <a:endParaRPr lang="es-US" sz="2800" b="1">
              <a:solidFill>
                <a:schemeClr val="bg1"/>
              </a:solidFill>
            </a:endParaRPr>
          </a:p>
          <a:p>
            <a:pPr algn="l"/>
            <a:r>
              <a:rPr lang="es-US" sz="2800" b="1">
                <a:solidFill>
                  <a:schemeClr val="tx2"/>
                </a:solidFill>
              </a:rPr>
              <a:t>1. Realiza un resumen indicando las principales características, escritores y sus obras literarias en el siguiente cuadro</a:t>
            </a:r>
          </a:p>
        </p:txBody>
      </p:sp>
      <p:graphicFrame>
        <p:nvGraphicFramePr>
          <p:cNvPr id="5" name="Tabla 4">
            <a:extLst>
              <a:ext uri="{FF2B5EF4-FFF2-40B4-BE49-F238E27FC236}">
                <a16:creationId xmlns:a16="http://schemas.microsoft.com/office/drawing/2014/main" id="{99505240-83EC-8C92-F230-642B295A9496}"/>
              </a:ext>
            </a:extLst>
          </p:cNvPr>
          <p:cNvGraphicFramePr>
            <a:graphicFrameLocks noGrp="1"/>
          </p:cNvGraphicFramePr>
          <p:nvPr>
            <p:extLst>
              <p:ext uri="{D42A27DB-BD31-4B8C-83A1-F6EECF244321}">
                <p14:modId xmlns:p14="http://schemas.microsoft.com/office/powerpoint/2010/main" val="4081280671"/>
              </p:ext>
            </p:extLst>
          </p:nvPr>
        </p:nvGraphicFramePr>
        <p:xfrm>
          <a:off x="107156" y="2246768"/>
          <a:ext cx="12084844" cy="4396918"/>
        </p:xfrm>
        <a:graphic>
          <a:graphicData uri="http://schemas.openxmlformats.org/drawingml/2006/table">
            <a:tbl>
              <a:tblPr firstRow="1" bandRow="1">
                <a:tableStyleId>{5C22544A-7EE6-4342-B048-85BDC9FD1C3A}</a:tableStyleId>
              </a:tblPr>
              <a:tblGrid>
                <a:gridCol w="3021211">
                  <a:extLst>
                    <a:ext uri="{9D8B030D-6E8A-4147-A177-3AD203B41FA5}">
                      <a16:colId xmlns:a16="http://schemas.microsoft.com/office/drawing/2014/main" val="2536081326"/>
                    </a:ext>
                  </a:extLst>
                </a:gridCol>
                <a:gridCol w="3021211">
                  <a:extLst>
                    <a:ext uri="{9D8B030D-6E8A-4147-A177-3AD203B41FA5}">
                      <a16:colId xmlns:a16="http://schemas.microsoft.com/office/drawing/2014/main" val="2116641760"/>
                    </a:ext>
                  </a:extLst>
                </a:gridCol>
                <a:gridCol w="3021211">
                  <a:extLst>
                    <a:ext uri="{9D8B030D-6E8A-4147-A177-3AD203B41FA5}">
                      <a16:colId xmlns:a16="http://schemas.microsoft.com/office/drawing/2014/main" val="1742588993"/>
                    </a:ext>
                  </a:extLst>
                </a:gridCol>
                <a:gridCol w="3021211">
                  <a:extLst>
                    <a:ext uri="{9D8B030D-6E8A-4147-A177-3AD203B41FA5}">
                      <a16:colId xmlns:a16="http://schemas.microsoft.com/office/drawing/2014/main" val="378123815"/>
                    </a:ext>
                  </a:extLst>
                </a:gridCol>
              </a:tblGrid>
              <a:tr h="760648">
                <a:tc>
                  <a:txBody>
                    <a:bodyPr/>
                    <a:lstStyle/>
                    <a:p>
                      <a:endParaRPr lang="es-US"/>
                    </a:p>
                  </a:txBody>
                  <a:tcPr/>
                </a:tc>
                <a:tc>
                  <a:txBody>
                    <a:bodyPr/>
                    <a:lstStyle/>
                    <a:p>
                      <a:r>
                        <a:rPr lang="es-US"/>
                        <a:t>Características </a:t>
                      </a:r>
                    </a:p>
                  </a:txBody>
                  <a:tcPr/>
                </a:tc>
                <a:tc>
                  <a:txBody>
                    <a:bodyPr/>
                    <a:lstStyle/>
                    <a:p>
                      <a:r>
                        <a:rPr lang="es-US"/>
                        <a:t>Principales escritores </a:t>
                      </a:r>
                    </a:p>
                  </a:txBody>
                  <a:tcPr/>
                </a:tc>
                <a:tc>
                  <a:txBody>
                    <a:bodyPr/>
                    <a:lstStyle/>
                    <a:p>
                      <a:r>
                        <a:rPr lang="es-US"/>
                        <a:t>Obras literarias </a:t>
                      </a:r>
                    </a:p>
                  </a:txBody>
                  <a:tcPr/>
                </a:tc>
                <a:extLst>
                  <a:ext uri="{0D108BD9-81ED-4DB2-BD59-A6C34878D82A}">
                    <a16:rowId xmlns:a16="http://schemas.microsoft.com/office/drawing/2014/main" val="3132830203"/>
                  </a:ext>
                </a:extLst>
              </a:tr>
              <a:tr h="2114974">
                <a:tc>
                  <a:txBody>
                    <a:bodyPr/>
                    <a:lstStyle/>
                    <a:p>
                      <a:r>
                        <a:rPr lang="es-US"/>
                        <a:t>Neoclasismo </a:t>
                      </a:r>
                    </a:p>
                  </a:txBody>
                  <a:tcPr/>
                </a:tc>
                <a:tc>
                  <a:txBody>
                    <a:bodyPr/>
                    <a:lstStyle/>
                    <a:p>
                      <a:r>
                        <a:rPr lang="es-US"/>
                        <a:t>Tenía como base la renovación de los valores filosóficos y estéticos de la Antigüedad Clásica y el culto a la razón</a:t>
                      </a:r>
                    </a:p>
                  </a:txBody>
                  <a:tcPr/>
                </a:tc>
                <a:tc>
                  <a:txBody>
                    <a:bodyPr/>
                    <a:lstStyle/>
                    <a:p>
                      <a:r>
                        <a:rPr lang="es-US" sz="2400"/>
                        <a:t>Voltaire, Montesqueu</a:t>
                      </a:r>
                      <a:endParaRPr lang="es-US"/>
                    </a:p>
                  </a:txBody>
                  <a:tcPr/>
                </a:tc>
                <a:tc>
                  <a:txBody>
                    <a:bodyPr/>
                    <a:lstStyle/>
                    <a:p>
                      <a:r>
                        <a:rPr lang="es-US"/>
                        <a:t>Voltaire. Tratando sobre la tolerancia </a:t>
                      </a:r>
                    </a:p>
                    <a:p>
                      <a:r>
                        <a:rPr lang="es-US"/>
                        <a:t>Montesqueu. La separación de poderes </a:t>
                      </a:r>
                    </a:p>
                  </a:txBody>
                  <a:tcPr/>
                </a:tc>
                <a:extLst>
                  <a:ext uri="{0D108BD9-81ED-4DB2-BD59-A6C34878D82A}">
                    <a16:rowId xmlns:a16="http://schemas.microsoft.com/office/drawing/2014/main" val="461760627"/>
                  </a:ext>
                </a:extLst>
              </a:tr>
              <a:tr h="760648">
                <a:tc>
                  <a:txBody>
                    <a:bodyPr/>
                    <a:lstStyle/>
                    <a:p>
                      <a:r>
                        <a:rPr lang="es-US"/>
                        <a:t>Romanticismo </a:t>
                      </a:r>
                    </a:p>
                  </a:txBody>
                  <a:tcPr/>
                </a:tc>
                <a:tc>
                  <a:txBody>
                    <a:bodyPr/>
                    <a:lstStyle/>
                    <a:p>
                      <a:r>
                        <a:rPr lang="es-US"/>
                        <a:t>Exaltación de los sentimientos y la subjetividad</a:t>
                      </a:r>
                    </a:p>
                  </a:txBody>
                  <a:tcPr/>
                </a:tc>
                <a:tc>
                  <a:txBody>
                    <a:bodyPr/>
                    <a:lstStyle/>
                    <a:p>
                      <a:r>
                        <a:rPr lang="es-US"/>
                        <a:t>Esteban Echeverría </a:t>
                      </a:r>
                    </a:p>
                  </a:txBody>
                  <a:tcPr/>
                </a:tc>
                <a:tc>
                  <a:txBody>
                    <a:bodyPr/>
                    <a:lstStyle/>
                    <a:p>
                      <a:r>
                        <a:rPr lang="es-US"/>
                        <a:t>Los consuelos </a:t>
                      </a:r>
                    </a:p>
                  </a:txBody>
                  <a:tcPr/>
                </a:tc>
                <a:extLst>
                  <a:ext uri="{0D108BD9-81ED-4DB2-BD59-A6C34878D82A}">
                    <a16:rowId xmlns:a16="http://schemas.microsoft.com/office/drawing/2014/main" val="541006051"/>
                  </a:ext>
                </a:extLst>
              </a:tr>
              <a:tr h="760648">
                <a:tc>
                  <a:txBody>
                    <a:bodyPr/>
                    <a:lstStyle/>
                    <a:p>
                      <a:r>
                        <a:rPr lang="es-US"/>
                        <a:t>Realismo </a:t>
                      </a:r>
                    </a:p>
                  </a:txBody>
                  <a:tcPr/>
                </a:tc>
                <a:tc>
                  <a:txBody>
                    <a:bodyPr/>
                    <a:lstStyle/>
                    <a:p>
                      <a:r>
                        <a:rPr lang="es-US"/>
                        <a:t>Riguroso análisis de la realidad.</a:t>
                      </a:r>
                    </a:p>
                  </a:txBody>
                  <a:tcPr/>
                </a:tc>
                <a:tc>
                  <a:txBody>
                    <a:bodyPr/>
                    <a:lstStyle/>
                    <a:p>
                      <a:r>
                        <a:rPr lang="es-US"/>
                        <a:t>Leopardo alas “Clarín” </a:t>
                      </a:r>
                    </a:p>
                  </a:txBody>
                  <a:tcPr/>
                </a:tc>
                <a:tc>
                  <a:txBody>
                    <a:bodyPr/>
                    <a:lstStyle/>
                    <a:p>
                      <a:r>
                        <a:rPr lang="es-US"/>
                        <a:t>SU UNICO HIJOS, CUESTA ABAJO.</a:t>
                      </a:r>
                    </a:p>
                  </a:txBody>
                  <a:tcPr/>
                </a:tc>
                <a:extLst>
                  <a:ext uri="{0D108BD9-81ED-4DB2-BD59-A6C34878D82A}">
                    <a16:rowId xmlns:a16="http://schemas.microsoft.com/office/drawing/2014/main" val="1518864439"/>
                  </a:ext>
                </a:extLst>
              </a:tr>
            </a:tbl>
          </a:graphicData>
        </a:graphic>
      </p:graphicFrame>
    </p:spTree>
    <p:extLst>
      <p:ext uri="{BB962C8B-B14F-4D97-AF65-F5344CB8AC3E}">
        <p14:creationId xmlns:p14="http://schemas.microsoft.com/office/powerpoint/2010/main" val="363841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9E9FBA-75A6-BB70-508E-C3342185E33F}"/>
              </a:ext>
            </a:extLst>
          </p:cNvPr>
          <p:cNvPicPr>
            <a:picLocks noChangeAspect="1"/>
          </p:cNvPicPr>
          <p:nvPr/>
        </p:nvPicPr>
        <p:blipFill>
          <a:blip r:embed="rId2"/>
          <a:stretch>
            <a:fillRect/>
          </a:stretch>
        </p:blipFill>
        <p:spPr>
          <a:xfrm>
            <a:off x="0" y="0"/>
            <a:ext cx="12192000" cy="6858000"/>
          </a:xfrm>
          <a:prstGeom prst="rect">
            <a:avLst/>
          </a:prstGeom>
          <a:noFill/>
        </p:spPr>
      </p:pic>
      <p:sp>
        <p:nvSpPr>
          <p:cNvPr id="2" name="CuadroTexto 1">
            <a:extLst>
              <a:ext uri="{FF2B5EF4-FFF2-40B4-BE49-F238E27FC236}">
                <a16:creationId xmlns:a16="http://schemas.microsoft.com/office/drawing/2014/main" id="{45DD77E6-B3CB-A571-82F2-8B7A988185DE}"/>
              </a:ext>
            </a:extLst>
          </p:cNvPr>
          <p:cNvSpPr txBox="1"/>
          <p:nvPr/>
        </p:nvSpPr>
        <p:spPr>
          <a:xfrm rot="10800000" flipV="1">
            <a:off x="2250281" y="3424565"/>
            <a:ext cx="7691438" cy="523220"/>
          </a:xfrm>
          <a:prstGeom prst="rect">
            <a:avLst/>
          </a:prstGeom>
          <a:noFill/>
        </p:spPr>
        <p:txBody>
          <a:bodyPr wrap="square" rtlCol="0">
            <a:spAutoFit/>
          </a:bodyPr>
          <a:lstStyle/>
          <a:p>
            <a:pPr algn="l"/>
            <a:endParaRPr lang="es-US" sz="2800">
              <a:solidFill>
                <a:schemeClr val="bg1"/>
              </a:solidFill>
            </a:endParaRPr>
          </a:p>
        </p:txBody>
      </p:sp>
      <p:sp>
        <p:nvSpPr>
          <p:cNvPr id="3" name="CuadroTexto 2">
            <a:extLst>
              <a:ext uri="{FF2B5EF4-FFF2-40B4-BE49-F238E27FC236}">
                <a16:creationId xmlns:a16="http://schemas.microsoft.com/office/drawing/2014/main" id="{5D907067-55DC-EC87-0A74-4A888F3DB12A}"/>
              </a:ext>
            </a:extLst>
          </p:cNvPr>
          <p:cNvSpPr txBox="1"/>
          <p:nvPr/>
        </p:nvSpPr>
        <p:spPr>
          <a:xfrm>
            <a:off x="464344" y="0"/>
            <a:ext cx="11060907" cy="830997"/>
          </a:xfrm>
          <a:prstGeom prst="rect">
            <a:avLst/>
          </a:prstGeom>
          <a:noFill/>
        </p:spPr>
        <p:txBody>
          <a:bodyPr wrap="square" rtlCol="0">
            <a:spAutoFit/>
          </a:bodyPr>
          <a:lstStyle/>
          <a:p>
            <a:pPr algn="ctr"/>
            <a:r>
              <a:rPr lang="es-US" sz="2400" b="1">
                <a:solidFill>
                  <a:schemeClr val="bg1"/>
                </a:solidFill>
              </a:rPr>
              <a:t>TALLER 4: CARTAS Y ENSAYOS</a:t>
            </a:r>
          </a:p>
          <a:p>
            <a:pPr algn="ctr"/>
            <a:r>
              <a:rPr lang="es-US" sz="2400" b="1">
                <a:solidFill>
                  <a:schemeClr val="bg1"/>
                </a:solidFill>
              </a:rPr>
              <a:t>1. Escriba un ensayo de tema libre, teniendo en cuenta las partes del ensayo. </a:t>
            </a:r>
          </a:p>
        </p:txBody>
      </p:sp>
      <p:pic>
        <p:nvPicPr>
          <p:cNvPr id="5" name="Imagen 4">
            <a:extLst>
              <a:ext uri="{FF2B5EF4-FFF2-40B4-BE49-F238E27FC236}">
                <a16:creationId xmlns:a16="http://schemas.microsoft.com/office/drawing/2014/main" id="{D9E8A97C-8E5F-D449-6654-B92C40BC3E75}"/>
              </a:ext>
            </a:extLst>
          </p:cNvPr>
          <p:cNvPicPr>
            <a:picLocks noChangeAspect="1"/>
          </p:cNvPicPr>
          <p:nvPr/>
        </p:nvPicPr>
        <p:blipFill>
          <a:blip r:embed="rId3"/>
          <a:stretch>
            <a:fillRect/>
          </a:stretch>
        </p:blipFill>
        <p:spPr>
          <a:xfrm>
            <a:off x="1708547" y="830996"/>
            <a:ext cx="8774906" cy="6027003"/>
          </a:xfrm>
          <a:prstGeom prst="rect">
            <a:avLst/>
          </a:prstGeom>
        </p:spPr>
      </p:pic>
    </p:spTree>
    <p:extLst>
      <p:ext uri="{BB962C8B-B14F-4D97-AF65-F5344CB8AC3E}">
        <p14:creationId xmlns:p14="http://schemas.microsoft.com/office/powerpoint/2010/main" val="224637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E932406-B357-4DA2-E2DD-655A144DC3F2}"/>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AA47E60B-3B32-452C-DF3D-E47996A12C97}"/>
              </a:ext>
            </a:extLst>
          </p:cNvPr>
          <p:cNvSpPr txBox="1"/>
          <p:nvPr/>
        </p:nvSpPr>
        <p:spPr>
          <a:xfrm>
            <a:off x="1714500" y="157162"/>
            <a:ext cx="9572625" cy="830997"/>
          </a:xfrm>
          <a:prstGeom prst="rect">
            <a:avLst/>
          </a:prstGeom>
          <a:noFill/>
        </p:spPr>
        <p:txBody>
          <a:bodyPr wrap="square" rtlCol="0">
            <a:spAutoFit/>
          </a:bodyPr>
          <a:lstStyle/>
          <a:p>
            <a:pPr algn="l"/>
            <a:r>
              <a:rPr lang="es-US" sz="2400" b="1">
                <a:solidFill>
                  <a:schemeClr val="bg1"/>
                </a:solidFill>
              </a:rPr>
              <a:t>2. Redacte un ejemplo de carta comercial según los parámetros aprendidos en clases</a:t>
            </a:r>
          </a:p>
        </p:txBody>
      </p:sp>
      <p:sp>
        <p:nvSpPr>
          <p:cNvPr id="5" name="CuadroTexto 4">
            <a:extLst>
              <a:ext uri="{FF2B5EF4-FFF2-40B4-BE49-F238E27FC236}">
                <a16:creationId xmlns:a16="http://schemas.microsoft.com/office/drawing/2014/main" id="{790503F0-DF03-22F7-052A-2E6DF343A7D7}"/>
              </a:ext>
            </a:extLst>
          </p:cNvPr>
          <p:cNvSpPr txBox="1"/>
          <p:nvPr/>
        </p:nvSpPr>
        <p:spPr>
          <a:xfrm>
            <a:off x="1387078" y="889843"/>
            <a:ext cx="9417844" cy="5632311"/>
          </a:xfrm>
          <a:prstGeom prst="rect">
            <a:avLst/>
          </a:prstGeom>
          <a:noFill/>
        </p:spPr>
        <p:txBody>
          <a:bodyPr wrap="square" rtlCol="0">
            <a:spAutoFit/>
          </a:bodyPr>
          <a:lstStyle/>
          <a:p>
            <a:pPr algn="l"/>
            <a:r>
              <a:rPr lang="es-US">
                <a:solidFill>
                  <a:schemeClr val="tx2"/>
                </a:solidFill>
              </a:rPr>
              <a:t>“So</a:t>
            </a:r>
            <a:r>
              <a:rPr lang="es-US" sz="2000" b="1">
                <a:solidFill>
                  <a:schemeClr val="tx2"/>
                </a:solidFill>
              </a:rPr>
              <a:t>l y Playa SL” C/ Espera, n° 1 04009- Almería</a:t>
            </a:r>
          </a:p>
          <a:p>
            <a:pPr algn="l"/>
            <a:r>
              <a:rPr lang="es-US" sz="2000" b="1">
                <a:solidFill>
                  <a:schemeClr val="tx2"/>
                </a:solidFill>
              </a:rPr>
              <a:t>
“Bronceado al Instante SA” C/ Tormenta s/n 04008 Almeria</a:t>
            </a:r>
          </a:p>
          <a:p>
            <a:pPr algn="l"/>
            <a:r>
              <a:rPr lang="es-US" sz="2000" b="1">
                <a:solidFill>
                  <a:schemeClr val="tx2"/>
                </a:solidFill>
              </a:rPr>
              <a:t>
Almeria, 29 de julio de 2024</a:t>
            </a:r>
          </a:p>
          <a:p>
            <a:pPr algn="l"/>
            <a:r>
              <a:rPr lang="es-US" sz="2000" b="1">
                <a:solidFill>
                  <a:schemeClr val="tx2"/>
                </a:solidFill>
              </a:rPr>
              <a:t>
Estimado Señor:</a:t>
            </a:r>
          </a:p>
          <a:p>
            <a:pPr algn="l"/>
            <a:r>
              <a:rPr lang="es-US" sz="2000" b="1">
                <a:solidFill>
                  <a:schemeClr val="tx2"/>
                </a:solidFill>
              </a:rPr>
              <a:t>
Tenemos el gusto de informarle del lanzamiento de un nuevo sistema de bronceado. Dicho sistema es de fácil aplicación y de coste relativamente bajo.</a:t>
            </a:r>
          </a:p>
          <a:p>
            <a:pPr algn="l"/>
            <a:r>
              <a:rPr lang="es-US" sz="2000" b="1">
                <a:solidFill>
                  <a:schemeClr val="tx2"/>
                </a:solidFill>
              </a:rPr>
              <a:t>
El próximo día 25 de julio será su presentación, a la que quedan invitados.</a:t>
            </a:r>
          </a:p>
          <a:p>
            <a:pPr algn="l"/>
            <a:r>
              <a:rPr lang="es-US" sz="2000" b="1">
                <a:solidFill>
                  <a:schemeClr val="tx2"/>
                </a:solidFill>
              </a:rPr>
              <a:t>
Se despide atentamente,</a:t>
            </a:r>
          </a:p>
          <a:p>
            <a:pPr algn="l"/>
            <a:r>
              <a:rPr lang="es-US" sz="2000" b="1">
                <a:solidFill>
                  <a:schemeClr val="tx2"/>
                </a:solidFill>
              </a:rPr>
              <a:t>
Sol y Playa</a:t>
            </a:r>
          </a:p>
          <a:p>
            <a:pPr algn="l"/>
            <a:r>
              <a:rPr lang="es-US" sz="2000" b="1">
                <a:solidFill>
                  <a:schemeClr val="tx2"/>
                </a:solidFill>
              </a:rPr>
              <a:t>
Fdo. Ernesto Rubio Jefe de Ventas</a:t>
            </a:r>
          </a:p>
        </p:txBody>
      </p:sp>
    </p:spTree>
    <p:extLst>
      <p:ext uri="{BB962C8B-B14F-4D97-AF65-F5344CB8AC3E}">
        <p14:creationId xmlns:p14="http://schemas.microsoft.com/office/powerpoint/2010/main" val="420226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C36D6-62AA-5464-F17E-37F273C5EAC5}"/>
              </a:ext>
            </a:extLst>
          </p:cNvPr>
          <p:cNvSpPr>
            <a:spLocks noGrp="1"/>
          </p:cNvSpPr>
          <p:nvPr>
            <p:ph type="ctrTitle"/>
          </p:nvPr>
        </p:nvSpPr>
        <p:spPr>
          <a:xfrm>
            <a:off x="3769519" y="83344"/>
            <a:ext cx="5350669" cy="1235868"/>
          </a:xfrm>
        </p:spPr>
        <p:txBody>
          <a:bodyPr>
            <a:normAutofit/>
          </a:bodyPr>
          <a:lstStyle/>
          <a:p>
            <a:r>
              <a:rPr lang="es-US" sz="6000" b="1">
                <a:latin typeface="Algerian" panose="02000000000000000000" pitchFamily="2" charset="0"/>
                <a:ea typeface="Algerian" panose="02000000000000000000" pitchFamily="2" charset="0"/>
              </a:rPr>
              <a:t>Modulo # 2</a:t>
            </a:r>
          </a:p>
        </p:txBody>
      </p:sp>
      <p:sp>
        <p:nvSpPr>
          <p:cNvPr id="3" name="Subtítulo 2">
            <a:extLst>
              <a:ext uri="{FF2B5EF4-FFF2-40B4-BE49-F238E27FC236}">
                <a16:creationId xmlns:a16="http://schemas.microsoft.com/office/drawing/2014/main" id="{BB3B1F92-BD16-03BD-65D5-138D9BC73408}"/>
              </a:ext>
            </a:extLst>
          </p:cNvPr>
          <p:cNvSpPr>
            <a:spLocks noGrp="1"/>
          </p:cNvSpPr>
          <p:nvPr>
            <p:ph type="subTitle" idx="1"/>
          </p:nvPr>
        </p:nvSpPr>
        <p:spPr>
          <a:xfrm>
            <a:off x="1700212" y="2768600"/>
            <a:ext cx="8791575" cy="1655762"/>
          </a:xfrm>
        </p:spPr>
        <p:txBody>
          <a:bodyPr>
            <a:normAutofit/>
          </a:bodyPr>
          <a:lstStyle/>
          <a:p>
            <a:r>
              <a:rPr lang="es-US" sz="6000">
                <a:latin typeface="Algerian" pitchFamily="82" charset="0"/>
              </a:rPr>
              <a:t>Asignatura español</a:t>
            </a:r>
          </a:p>
        </p:txBody>
      </p:sp>
      <p:sp>
        <p:nvSpPr>
          <p:cNvPr id="4" name="CuadroTexto 3">
            <a:extLst>
              <a:ext uri="{FF2B5EF4-FFF2-40B4-BE49-F238E27FC236}">
                <a16:creationId xmlns:a16="http://schemas.microsoft.com/office/drawing/2014/main" id="{D2F53B12-B262-042B-D842-EC2085C5C414}"/>
              </a:ext>
            </a:extLst>
          </p:cNvPr>
          <p:cNvSpPr txBox="1"/>
          <p:nvPr/>
        </p:nvSpPr>
        <p:spPr>
          <a:xfrm rot="10800000" flipV="1">
            <a:off x="6991349" y="5550584"/>
            <a:ext cx="6200776" cy="646331"/>
          </a:xfrm>
          <a:prstGeom prst="rect">
            <a:avLst/>
          </a:prstGeom>
          <a:noFill/>
        </p:spPr>
        <p:txBody>
          <a:bodyPr wrap="square" rtlCol="0">
            <a:spAutoFit/>
          </a:bodyPr>
          <a:lstStyle/>
          <a:p>
            <a:pPr algn="l"/>
            <a:r>
              <a:rPr lang="es-US" sz="3600">
                <a:solidFill>
                  <a:schemeClr val="bg1"/>
                </a:solidFill>
                <a:latin typeface="Aptos Black" panose="02000000000000000000" pitchFamily="2" charset="0"/>
                <a:ea typeface="Aptos Black" panose="02000000000000000000" pitchFamily="2" charset="0"/>
              </a:rPr>
              <a:t>Edilson Andrés Gaitán </a:t>
            </a:r>
          </a:p>
        </p:txBody>
      </p:sp>
      <p:sp>
        <p:nvSpPr>
          <p:cNvPr id="5" name="CuadroTexto 4">
            <a:extLst>
              <a:ext uri="{FF2B5EF4-FFF2-40B4-BE49-F238E27FC236}">
                <a16:creationId xmlns:a16="http://schemas.microsoft.com/office/drawing/2014/main" id="{3BAE6453-0FE0-6681-D00D-417E724992A6}"/>
              </a:ext>
            </a:extLst>
          </p:cNvPr>
          <p:cNvSpPr txBox="1"/>
          <p:nvPr/>
        </p:nvSpPr>
        <p:spPr>
          <a:xfrm rot="10800000" flipH="1" flipV="1">
            <a:off x="807244" y="5365919"/>
            <a:ext cx="3788569" cy="830997"/>
          </a:xfrm>
          <a:prstGeom prst="rect">
            <a:avLst/>
          </a:prstGeom>
          <a:noFill/>
        </p:spPr>
        <p:txBody>
          <a:bodyPr wrap="square" rtlCol="0">
            <a:spAutoFit/>
          </a:bodyPr>
          <a:lstStyle/>
          <a:p>
            <a:pPr algn="l"/>
            <a:r>
              <a:rPr lang="es-US" sz="4800" b="1">
                <a:solidFill>
                  <a:schemeClr val="bg1"/>
                </a:solidFill>
                <a:latin typeface="Aptos Black" panose="020B0004020202020204" pitchFamily="34" charset="0"/>
                <a:ea typeface="Blackadder ITC" panose="02000000000000000000" pitchFamily="2" charset="0"/>
              </a:rPr>
              <a:t>05/07/2024</a:t>
            </a:r>
          </a:p>
        </p:txBody>
      </p:sp>
    </p:spTree>
    <p:extLst>
      <p:ext uri="{BB962C8B-B14F-4D97-AF65-F5344CB8AC3E}">
        <p14:creationId xmlns:p14="http://schemas.microsoft.com/office/powerpoint/2010/main" val="1945451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C43D345-BD3C-BDA5-DC97-A4F9E700E831}"/>
              </a:ext>
            </a:extLst>
          </p:cNvPr>
          <p:cNvPicPr>
            <a:picLocks noChangeAspect="1"/>
          </p:cNvPicPr>
          <p:nvPr/>
        </p:nvPicPr>
        <p:blipFill>
          <a:blip r:embed="rId2"/>
          <a:stretch>
            <a:fillRect/>
          </a:stretch>
        </p:blipFill>
        <p:spPr>
          <a:xfrm>
            <a:off x="0" y="0"/>
            <a:ext cx="12205607" cy="6858000"/>
          </a:xfrm>
          <a:prstGeom prst="rect">
            <a:avLst/>
          </a:prstGeom>
        </p:spPr>
      </p:pic>
      <p:sp>
        <p:nvSpPr>
          <p:cNvPr id="2" name="CuadroTexto 1">
            <a:extLst>
              <a:ext uri="{FF2B5EF4-FFF2-40B4-BE49-F238E27FC236}">
                <a16:creationId xmlns:a16="http://schemas.microsoft.com/office/drawing/2014/main" id="{D2560555-37A5-BCC9-4B16-C69CBED5AC4A}"/>
              </a:ext>
            </a:extLst>
          </p:cNvPr>
          <p:cNvSpPr txBox="1"/>
          <p:nvPr/>
        </p:nvSpPr>
        <p:spPr>
          <a:xfrm>
            <a:off x="0" y="345073"/>
            <a:ext cx="11918156" cy="6370975"/>
          </a:xfrm>
          <a:prstGeom prst="rect">
            <a:avLst/>
          </a:prstGeom>
          <a:noFill/>
        </p:spPr>
        <p:txBody>
          <a:bodyPr wrap="square" rtlCol="0">
            <a:spAutoFit/>
          </a:bodyPr>
          <a:lstStyle/>
          <a:p>
            <a:pPr algn="l"/>
            <a:r>
              <a:rPr lang="es-US" sz="2400" b="1"/>
              <a:t>TALLER 5: LA EVOLUCION DEL ESPAÑOL EN EUROPA Y AMÉRICA</a:t>
            </a:r>
          </a:p>
          <a:p>
            <a:pPr algn="l"/>
            <a:endParaRPr lang="es-US" sz="2400" b="1"/>
          </a:p>
          <a:p>
            <a:pPr algn="ctr"/>
            <a:r>
              <a:rPr lang="es-US" sz="2400" b="1">
                <a:solidFill>
                  <a:schemeClr val="bg2"/>
                </a:solidFill>
              </a:rPr>
              <a:t>ACTIVIDAD POR COMPETENCIA</a:t>
            </a:r>
          </a:p>
          <a:p>
            <a:pPr algn="ctr"/>
            <a:r>
              <a:rPr lang="es-US" sz="2400" b="1">
                <a:solidFill>
                  <a:schemeClr val="bg2"/>
                </a:solidFill>
              </a:rPr>
              <a:t>1.Buscaren en diccionario el significado de cada palabra</a:t>
            </a:r>
          </a:p>
          <a:p>
            <a:pPr algn="ctr"/>
            <a:r>
              <a:rPr lang="es-US" sz="2400" b="1">
                <a:solidFill>
                  <a:schemeClr val="bg2"/>
                </a:solidFill>
              </a:rPr>
              <a:t>La palabra </a:t>
            </a:r>
            <a:r>
              <a:rPr lang="es-US" sz="2400">
                <a:solidFill>
                  <a:srgbClr val="FF0000"/>
                </a:solidFill>
              </a:rPr>
              <a:t>anglicismo</a:t>
            </a:r>
            <a:r>
              <a:rPr lang="es-US" sz="2400" b="1">
                <a:solidFill>
                  <a:schemeClr val="bg2"/>
                </a:solidFill>
              </a:rPr>
              <a:t> se usa para referirse a préstamos ingleses. Esta palabra está formada de anglo (una tribu germánica que ocupó lo que es ahora Inglaterra) y el sufijo –ismo que indica actividad, doctrina, movimiento, sistema </a:t>
            </a:r>
          </a:p>
          <a:p>
            <a:pPr algn="ctr"/>
            <a:endParaRPr lang="es-US" sz="2400" b="1">
              <a:solidFill>
                <a:schemeClr val="bg2"/>
              </a:solidFill>
            </a:endParaRPr>
          </a:p>
          <a:p>
            <a:pPr algn="ctr"/>
            <a:r>
              <a:rPr lang="es-US" sz="2400" b="1">
                <a:solidFill>
                  <a:schemeClr val="bg2"/>
                </a:solidFill>
              </a:rPr>
              <a:t>La palabra </a:t>
            </a:r>
            <a:r>
              <a:rPr lang="es-US" sz="2400"/>
              <a:t>galicismo</a:t>
            </a:r>
            <a:r>
              <a:rPr lang="es-US" sz="2400" b="1">
                <a:solidFill>
                  <a:schemeClr val="bg2"/>
                </a:solidFill>
              </a:rPr>
              <a:t> se usa para referirse a préstamos franceses.</a:t>
            </a:r>
          </a:p>
          <a:p>
            <a:pPr algn="ctr"/>
            <a:endParaRPr lang="es-US" sz="2400" b="1">
              <a:solidFill>
                <a:srgbClr val="FF0000"/>
              </a:solidFill>
            </a:endParaRPr>
          </a:p>
          <a:p>
            <a:pPr algn="ctr"/>
            <a:r>
              <a:rPr lang="es-US" sz="2400" b="1">
                <a:solidFill>
                  <a:srgbClr val="FF0000"/>
                </a:solidFill>
              </a:rPr>
              <a:t>Los </a:t>
            </a:r>
            <a:r>
              <a:rPr lang="es-US" sz="2400" b="1">
                <a:solidFill>
                  <a:schemeClr val="bg1"/>
                </a:solidFill>
              </a:rPr>
              <a:t>germanismos</a:t>
            </a:r>
            <a:r>
              <a:rPr lang="es-US" sz="2400" b="1">
                <a:solidFill>
                  <a:srgbClr val="FF0000"/>
                </a:solidFill>
              </a:rPr>
              <a:t> son los extranjerismos que proceden del alemán, y también cualquier vocablo, giro o modo de expresión procedente de las antiguas lenguas germánicas</a:t>
            </a:r>
          </a:p>
          <a:p>
            <a:pPr algn="ctr"/>
            <a:endParaRPr lang="es-US" sz="2400" b="1">
              <a:solidFill>
                <a:srgbClr val="FF0000"/>
              </a:solidFill>
            </a:endParaRPr>
          </a:p>
          <a:p>
            <a:pPr algn="ctr"/>
            <a:r>
              <a:rPr lang="es-US" sz="2400" b="1">
                <a:solidFill>
                  <a:srgbClr val="FF0000"/>
                </a:solidFill>
              </a:rPr>
              <a:t>Los </a:t>
            </a:r>
            <a:r>
              <a:rPr lang="es-US" sz="2400" b="1">
                <a:solidFill>
                  <a:schemeClr val="bg1"/>
                </a:solidFill>
              </a:rPr>
              <a:t>arabismos</a:t>
            </a:r>
            <a:r>
              <a:rPr lang="es-US" sz="2400" b="1">
                <a:solidFill>
                  <a:srgbClr val="FF0000"/>
                </a:solidFill>
              </a:rPr>
              <a:t> son palabras del idioma español cuyo origen es el idioma árabe</a:t>
            </a:r>
          </a:p>
          <a:p>
            <a:pPr algn="ctr"/>
            <a:endParaRPr lang="es-US" sz="2400" b="1">
              <a:solidFill>
                <a:srgbClr val="FF0000"/>
              </a:solidFill>
            </a:endParaRPr>
          </a:p>
          <a:p>
            <a:pPr algn="ctr"/>
            <a:r>
              <a:rPr lang="es-US" sz="2400" b="1">
                <a:solidFill>
                  <a:srgbClr val="FF0000"/>
                </a:solidFill>
              </a:rPr>
              <a:t>Los </a:t>
            </a:r>
            <a:r>
              <a:rPr lang="es-US" sz="2400"/>
              <a:t>americanismos</a:t>
            </a:r>
            <a:r>
              <a:rPr lang="es-US" sz="2400" b="1">
                <a:solidFill>
                  <a:srgbClr val="FF0000"/>
                </a:solidFill>
              </a:rPr>
              <a:t> son palabras tomadas de lenguas indígenas americanas y utilizadas en otros idiomas. Por ejemplos: tabaco, chocolate, hamaca</a:t>
            </a:r>
          </a:p>
        </p:txBody>
      </p:sp>
    </p:spTree>
    <p:extLst>
      <p:ext uri="{BB962C8B-B14F-4D97-AF65-F5344CB8AC3E}">
        <p14:creationId xmlns:p14="http://schemas.microsoft.com/office/powerpoint/2010/main" val="232140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6E9EB59-C1C7-40C7-C1C7-9F4D257CC80E}"/>
              </a:ext>
            </a:extLst>
          </p:cNvPr>
          <p:cNvPicPr>
            <a:picLocks noChangeAspect="1"/>
          </p:cNvPicPr>
          <p:nvPr/>
        </p:nvPicPr>
        <p:blipFill>
          <a:blip r:embed="rId2"/>
          <a:stretch>
            <a:fillRect/>
          </a:stretch>
        </p:blipFill>
        <p:spPr>
          <a:xfrm>
            <a:off x="-20131" y="0"/>
            <a:ext cx="12212131" cy="6858000"/>
          </a:xfrm>
          <a:prstGeom prst="rect">
            <a:avLst/>
          </a:prstGeom>
        </p:spPr>
      </p:pic>
      <p:sp>
        <p:nvSpPr>
          <p:cNvPr id="2" name="CuadroTexto 1">
            <a:extLst>
              <a:ext uri="{FF2B5EF4-FFF2-40B4-BE49-F238E27FC236}">
                <a16:creationId xmlns:a16="http://schemas.microsoft.com/office/drawing/2014/main" id="{D7A41F7A-E736-27C9-4498-49FD1696EDB8}"/>
              </a:ext>
            </a:extLst>
          </p:cNvPr>
          <p:cNvSpPr txBox="1"/>
          <p:nvPr/>
        </p:nvSpPr>
        <p:spPr>
          <a:xfrm>
            <a:off x="37559" y="416718"/>
            <a:ext cx="12096750" cy="5663089"/>
          </a:xfrm>
          <a:prstGeom prst="rect">
            <a:avLst/>
          </a:prstGeom>
          <a:noFill/>
        </p:spPr>
        <p:txBody>
          <a:bodyPr wrap="square" rtlCol="0">
            <a:spAutoFit/>
          </a:bodyPr>
          <a:lstStyle/>
          <a:p>
            <a:pPr algn="l"/>
            <a:r>
              <a:rPr lang="es-US" sz="3200" b="1">
                <a:solidFill>
                  <a:srgbClr val="FF0000"/>
                </a:solidFill>
              </a:rPr>
              <a:t>2.Determina si las siguientes expresiones son falsas o verdaderas. Escribe V o F según sea el caso. </a:t>
            </a:r>
          </a:p>
          <a:p>
            <a:pPr algn="l"/>
            <a:endParaRPr lang="es-US" sz="2800" b="1"/>
          </a:p>
          <a:p>
            <a:pPr algn="l"/>
            <a:r>
              <a:rPr lang="es-US" sz="2800" b="1"/>
              <a:t>★ Él latín, el francés y el castellano son lenguas románticas. ( </a:t>
            </a:r>
            <a:r>
              <a:rPr lang="es-US" sz="2800" b="1">
                <a:solidFill>
                  <a:schemeClr val="tx2"/>
                </a:solidFill>
              </a:rPr>
              <a:t>F </a:t>
            </a:r>
            <a:r>
              <a:rPr lang="es-US" sz="2800" b="1"/>
              <a:t>)</a:t>
            </a:r>
          </a:p>
          <a:p>
            <a:pPr algn="l"/>
            <a:endParaRPr lang="es-US" sz="2800" b="1"/>
          </a:p>
          <a:p>
            <a:pPr algn="l"/>
            <a:r>
              <a:rPr lang="es-US" sz="2800" b="1"/>
              <a:t>★ Durante el gobierno de los reyes Fernando e Isabel, el castellano fue considerado apto para sustituir el latín en la expresión del pensamiento científico y literario ( </a:t>
            </a:r>
            <a:r>
              <a:rPr lang="es-US" sz="2800" b="1">
                <a:solidFill>
                  <a:schemeClr val="tx2"/>
                </a:solidFill>
              </a:rPr>
              <a:t>V</a:t>
            </a:r>
            <a:r>
              <a:rPr lang="es-US" sz="2800" b="1"/>
              <a:t> )</a:t>
            </a:r>
          </a:p>
          <a:p>
            <a:pPr algn="l"/>
            <a:endParaRPr lang="es-US" sz="2800" b="1"/>
          </a:p>
          <a:p>
            <a:pPr algn="l"/>
            <a:r>
              <a:rPr lang="es-US" sz="2800" b="1"/>
              <a:t>★ Se le llama latín vulgar al primer español que hablaron los habitantes ( </a:t>
            </a:r>
            <a:r>
              <a:rPr lang="es-US" sz="2800" b="1">
                <a:solidFill>
                  <a:schemeClr val="tx2"/>
                </a:solidFill>
              </a:rPr>
              <a:t>F</a:t>
            </a:r>
            <a:r>
              <a:rPr lang="es-US" sz="2800" b="1"/>
              <a:t> )</a:t>
            </a:r>
          </a:p>
          <a:p>
            <a:pPr algn="l"/>
            <a:endParaRPr lang="es-US" sz="2800" b="1"/>
          </a:p>
          <a:p>
            <a:pPr algn="l"/>
            <a:r>
              <a:rPr lang="es-US" sz="2800" b="1"/>
              <a:t>★ Palabras como alcanzar, alforja y albaricoque tiene un orig</a:t>
            </a:r>
            <a:r>
              <a:rPr lang="es-US" sz="2400" b="1"/>
              <a:t>en germánico (  </a:t>
            </a:r>
            <a:r>
              <a:rPr lang="es-US" sz="2400" b="1">
                <a:solidFill>
                  <a:schemeClr val="tx2"/>
                </a:solidFill>
              </a:rPr>
              <a:t>V</a:t>
            </a:r>
            <a:r>
              <a:rPr lang="es-US" sz="2400" b="1"/>
              <a:t> )</a:t>
            </a:r>
          </a:p>
          <a:p>
            <a:pPr algn="l"/>
            <a:endParaRPr lang="es-US"/>
          </a:p>
        </p:txBody>
      </p:sp>
    </p:spTree>
    <p:extLst>
      <p:ext uri="{BB962C8B-B14F-4D97-AF65-F5344CB8AC3E}">
        <p14:creationId xmlns:p14="http://schemas.microsoft.com/office/powerpoint/2010/main" val="45103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8F2FF80-6BDE-6EA8-D430-69FD5C036178}"/>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C71CEF3C-DB09-C737-2F0D-104146B5974F}"/>
              </a:ext>
            </a:extLst>
          </p:cNvPr>
          <p:cNvSpPr txBox="1"/>
          <p:nvPr/>
        </p:nvSpPr>
        <p:spPr>
          <a:xfrm>
            <a:off x="0" y="166685"/>
            <a:ext cx="11965781" cy="6494085"/>
          </a:xfrm>
          <a:prstGeom prst="rect">
            <a:avLst/>
          </a:prstGeom>
          <a:noFill/>
        </p:spPr>
        <p:txBody>
          <a:bodyPr wrap="square" rtlCol="0">
            <a:spAutoFit/>
          </a:bodyPr>
          <a:lstStyle/>
          <a:p>
            <a:pPr algn="ctr"/>
            <a:r>
              <a:rPr lang="es-US" sz="2400" b="1">
                <a:solidFill>
                  <a:schemeClr val="bg1"/>
                </a:solidFill>
              </a:rPr>
              <a:t>TALLER 6: SINÓNIMOS Y ANTONIMOS</a:t>
            </a:r>
          </a:p>
          <a:p>
            <a:pPr algn="l"/>
            <a:endParaRPr lang="es-US" sz="2800" b="1">
              <a:solidFill>
                <a:schemeClr val="bg1"/>
              </a:solidFill>
            </a:endParaRPr>
          </a:p>
          <a:p>
            <a:pPr marL="514350" indent="-514350" algn="ctr">
              <a:buAutoNum type="arabicPeriod"/>
            </a:pPr>
            <a:r>
              <a:rPr lang="es-US" sz="2800" b="1">
                <a:solidFill>
                  <a:schemeClr val="bg1"/>
                </a:solidFill>
              </a:rPr>
              <a:t>Busca palabras con significado similar a cada una de las siguientes. Luego escríbalas. </a:t>
            </a:r>
          </a:p>
          <a:p>
            <a:pPr algn="ctr"/>
            <a:endParaRPr lang="es-US" sz="2800" b="1">
              <a:solidFill>
                <a:schemeClr val="bg1"/>
              </a:solidFill>
            </a:endParaRPr>
          </a:p>
          <a:p>
            <a:pPr algn="ctr"/>
            <a:r>
              <a:rPr lang="es-US" sz="2800" b="1">
                <a:solidFill>
                  <a:schemeClr val="bg1"/>
                </a:solidFill>
              </a:rPr>
              <a:t>
Trasladarse: _______MOVERSE________________________
Acertar: __________ADIVINAR________________________
Sujetar: __________SOSTENER________________________
Hallar: ___________ENCONTRAR________________________
Copiar: ____________IMITAR_______________________
Desmesurado: __________DESMEDIR___________________
Regional: ______________TERRITORIAL___________________
Pequeño: ____________REDUCIDO____________________
Pobre: ______________NECESITADO_____________________</a:t>
            </a:r>
          </a:p>
        </p:txBody>
      </p:sp>
    </p:spTree>
    <p:extLst>
      <p:ext uri="{BB962C8B-B14F-4D97-AF65-F5344CB8AC3E}">
        <p14:creationId xmlns:p14="http://schemas.microsoft.com/office/powerpoint/2010/main" val="221697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7F42E5-5812-54E6-DAE5-020EC0F8085C}"/>
              </a:ext>
            </a:extLst>
          </p:cNvPr>
          <p:cNvPicPr>
            <a:picLocks noChangeAspect="1"/>
          </p:cNvPicPr>
          <p:nvPr/>
        </p:nvPicPr>
        <p:blipFill>
          <a:blip r:embed="rId3"/>
          <a:stretch>
            <a:fillRect/>
          </a:stretch>
        </p:blipFill>
        <p:spPr>
          <a:xfrm>
            <a:off x="-119062" y="0"/>
            <a:ext cx="12311062" cy="7155656"/>
          </a:xfrm>
          <a:prstGeom prst="rect">
            <a:avLst/>
          </a:prstGeom>
        </p:spPr>
      </p:pic>
      <p:sp>
        <p:nvSpPr>
          <p:cNvPr id="3" name="CuadroTexto 2">
            <a:extLst>
              <a:ext uri="{FF2B5EF4-FFF2-40B4-BE49-F238E27FC236}">
                <a16:creationId xmlns:a16="http://schemas.microsoft.com/office/drawing/2014/main" id="{FC129C5E-4816-F92E-20BF-3931442A7EAF}"/>
              </a:ext>
            </a:extLst>
          </p:cNvPr>
          <p:cNvSpPr txBox="1"/>
          <p:nvPr/>
        </p:nvSpPr>
        <p:spPr>
          <a:xfrm>
            <a:off x="-119062" y="489734"/>
            <a:ext cx="12096750" cy="3970318"/>
          </a:xfrm>
          <a:prstGeom prst="rect">
            <a:avLst/>
          </a:prstGeom>
          <a:noFill/>
        </p:spPr>
        <p:txBody>
          <a:bodyPr wrap="square">
            <a:spAutoFit/>
          </a:bodyPr>
          <a:lstStyle/>
          <a:p>
            <a:r>
              <a:rPr lang="es-US" sz="2800" b="1" i="0">
                <a:solidFill>
                  <a:schemeClr val="accent1"/>
                </a:solidFill>
                <a:effectLst/>
                <a:highlight>
                  <a:srgbClr val="FFFFFF"/>
                </a:highlight>
                <a:latin typeface="Calibri-Bold_h_8"/>
              </a:rPr>
              <a:t>2.</a:t>
            </a:r>
            <a:r>
              <a:rPr lang="es-US" sz="2800" b="1" i="0">
                <a:solidFill>
                  <a:schemeClr val="accent1"/>
                </a:solidFill>
                <a:effectLst/>
                <a:highlight>
                  <a:srgbClr val="FFFFFF"/>
                </a:highlight>
                <a:latin typeface="Calibri_6_8"/>
              </a:rPr>
              <a:t>En cada oración cambia la palabra destacada por una cuyo significado no altere el sentido de la oración ·</a:t>
            </a:r>
          </a:p>
          <a:p>
            <a:endParaRPr lang="es-US" sz="2800" b="1" i="0">
              <a:solidFill>
                <a:srgbClr val="FF0000"/>
              </a:solidFill>
              <a:effectLst/>
              <a:highlight>
                <a:srgbClr val="FFFFFF"/>
              </a:highlight>
              <a:latin typeface="Calibri_6_8"/>
            </a:endParaRPr>
          </a:p>
          <a:p>
            <a:r>
              <a:rPr lang="es-US">
                <a:solidFill>
                  <a:srgbClr val="FF0000"/>
                </a:solidFill>
                <a:highlight>
                  <a:srgbClr val="FFFFFF"/>
                </a:highlight>
                <a:latin typeface="Calibri_6_8"/>
              </a:rPr>
              <a:t>■</a:t>
            </a:r>
            <a:r>
              <a:rPr lang="es-US" b="0" i="0">
                <a:solidFill>
                  <a:srgbClr val="FF0000"/>
                </a:solidFill>
                <a:effectLst/>
                <a:highlight>
                  <a:srgbClr val="FFFFFF"/>
                </a:highlight>
                <a:latin typeface="Calibri_6_8"/>
              </a:rPr>
              <a:t> </a:t>
            </a:r>
            <a:r>
              <a:rPr lang="es-US" sz="2400" b="1" i="0">
                <a:solidFill>
                  <a:srgbClr val="FF0000"/>
                </a:solidFill>
                <a:effectLst/>
                <a:highlight>
                  <a:srgbClr val="FFFFFF"/>
                </a:highlight>
                <a:latin typeface="Calibri_6_8"/>
              </a:rPr>
              <a:t>Los globos aerostáticos son aeronaves livianas </a:t>
            </a:r>
            <a:r>
              <a:rPr lang="es-US" sz="2400" b="1" i="0">
                <a:solidFill>
                  <a:schemeClr val="bg1"/>
                </a:solidFill>
                <a:effectLst/>
                <a:highlight>
                  <a:srgbClr val="FFFFFF"/>
                </a:highlight>
                <a:latin typeface="Calibri_6_8"/>
              </a:rPr>
              <a:t>________Ligueras_____________ · </a:t>
            </a:r>
          </a:p>
          <a:p>
            <a:endParaRPr lang="es-US" sz="2400" b="1" i="0">
              <a:solidFill>
                <a:schemeClr val="bg1"/>
              </a:solidFill>
              <a:effectLst/>
              <a:highlight>
                <a:srgbClr val="FFFFFF"/>
              </a:highlight>
              <a:latin typeface="Calibri_6_8"/>
            </a:endParaRPr>
          </a:p>
          <a:p>
            <a:r>
              <a:rPr lang="es-US" sz="2400" b="1" i="0">
                <a:solidFill>
                  <a:srgbClr val="FF0000"/>
                </a:solidFill>
                <a:effectLst/>
                <a:highlight>
                  <a:srgbClr val="FFFFFF"/>
                </a:highlight>
                <a:latin typeface="Calibri_6_8"/>
              </a:rPr>
              <a:t>■ Así fue como surgieron los globos aerostáticos</a:t>
            </a:r>
            <a:r>
              <a:rPr lang="es-US" sz="2400" b="1" i="0">
                <a:solidFill>
                  <a:schemeClr val="bg1"/>
                </a:solidFill>
                <a:effectLst/>
                <a:highlight>
                  <a:srgbClr val="FFFFFF"/>
                </a:highlight>
                <a:latin typeface="Calibri_6_8"/>
              </a:rPr>
              <a:t> _____Aparecieron____________·</a:t>
            </a:r>
          </a:p>
          <a:p>
            <a:endParaRPr lang="es-US" sz="2400" b="1" i="0">
              <a:solidFill>
                <a:srgbClr val="FF0000"/>
              </a:solidFill>
              <a:effectLst/>
              <a:highlight>
                <a:srgbClr val="FFFFFF"/>
              </a:highlight>
              <a:latin typeface="Calibri_6_8"/>
            </a:endParaRPr>
          </a:p>
          <a:p>
            <a:r>
              <a:rPr lang="es-US" sz="2400" b="1" i="0">
                <a:solidFill>
                  <a:srgbClr val="FF0000"/>
                </a:solidFill>
                <a:effectLst/>
                <a:highlight>
                  <a:srgbClr val="FFFFFF"/>
                </a:highlight>
                <a:latin typeface="Calibri_6_8"/>
              </a:rPr>
              <a:t>■ Seguidores de Leonardo probaron por otros rumbos</a:t>
            </a:r>
            <a:r>
              <a:rPr lang="es-US" sz="2400" b="1" i="0">
                <a:solidFill>
                  <a:schemeClr val="bg1"/>
                </a:solidFill>
                <a:effectLst/>
                <a:highlight>
                  <a:srgbClr val="FFFFFF"/>
                </a:highlight>
                <a:latin typeface="Calibri_6_8"/>
              </a:rPr>
              <a:t> ________Ensayaron____________</a:t>
            </a:r>
          </a:p>
          <a:p>
            <a:endParaRPr lang="es-US" sz="2400" b="1" i="0">
              <a:solidFill>
                <a:srgbClr val="FF0000"/>
              </a:solidFill>
              <a:effectLst/>
              <a:highlight>
                <a:srgbClr val="FFFFFF"/>
              </a:highlight>
              <a:latin typeface="Calibri_6_8"/>
            </a:endParaRPr>
          </a:p>
          <a:p>
            <a:r>
              <a:rPr lang="es-US" sz="2400" b="1" i="0">
                <a:solidFill>
                  <a:srgbClr val="FF0000"/>
                </a:solidFill>
                <a:effectLst/>
                <a:highlight>
                  <a:srgbClr val="FFFFFF"/>
                </a:highlight>
                <a:latin typeface="Calibri_6_8"/>
              </a:rPr>
              <a:t>■ Esta propiedad de flotar la tienen algunos objetos </a:t>
            </a:r>
            <a:r>
              <a:rPr lang="es-US" sz="2400" b="1" i="0">
                <a:solidFill>
                  <a:schemeClr val="bg1"/>
                </a:solidFill>
                <a:effectLst/>
                <a:highlight>
                  <a:srgbClr val="FFFFFF"/>
                </a:highlight>
                <a:latin typeface="Calibri_6_8"/>
              </a:rPr>
              <a:t>________Carácter_________________</a:t>
            </a:r>
            <a:endParaRPr lang="es-US" sz="2400" b="1">
              <a:solidFill>
                <a:schemeClr val="bg1"/>
              </a:solidFill>
            </a:endParaRPr>
          </a:p>
        </p:txBody>
      </p:sp>
    </p:spTree>
    <p:extLst>
      <p:ext uri="{BB962C8B-B14F-4D97-AF65-F5344CB8AC3E}">
        <p14:creationId xmlns:p14="http://schemas.microsoft.com/office/powerpoint/2010/main" val="2717983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F10F1F8-A4EB-EEBD-9B0B-CD9CA9731725}"/>
              </a:ext>
            </a:extLst>
          </p:cNvPr>
          <p:cNvPicPr>
            <a:picLocks noChangeAspect="1"/>
          </p:cNvPicPr>
          <p:nvPr/>
        </p:nvPicPr>
        <p:blipFill>
          <a:blip r:embed="rId2"/>
          <a:stretch>
            <a:fillRect/>
          </a:stretch>
        </p:blipFill>
        <p:spPr>
          <a:xfrm>
            <a:off x="0" y="-476252"/>
            <a:ext cx="12191999" cy="7524751"/>
          </a:xfrm>
          <a:prstGeom prst="rect">
            <a:avLst/>
          </a:prstGeom>
        </p:spPr>
      </p:pic>
      <p:sp>
        <p:nvSpPr>
          <p:cNvPr id="3" name="CuadroTexto 2">
            <a:extLst>
              <a:ext uri="{FF2B5EF4-FFF2-40B4-BE49-F238E27FC236}">
                <a16:creationId xmlns:a16="http://schemas.microsoft.com/office/drawing/2014/main" id="{FA7FAED6-89B1-A238-2B1D-8B0FB995D3E5}"/>
              </a:ext>
            </a:extLst>
          </p:cNvPr>
          <p:cNvSpPr txBox="1"/>
          <p:nvPr/>
        </p:nvSpPr>
        <p:spPr>
          <a:xfrm>
            <a:off x="0" y="-476252"/>
            <a:ext cx="11513907" cy="7109639"/>
          </a:xfrm>
          <a:prstGeom prst="rect">
            <a:avLst/>
          </a:prstGeom>
          <a:noFill/>
        </p:spPr>
        <p:txBody>
          <a:bodyPr wrap="square" rtlCol="0">
            <a:spAutoFit/>
          </a:bodyPr>
          <a:lstStyle/>
          <a:p>
            <a:pPr algn="l"/>
            <a:r>
              <a:rPr lang="es-US" sz="2800" b="1">
                <a:solidFill>
                  <a:schemeClr val="tx2">
                    <a:lumMod val="75000"/>
                  </a:schemeClr>
                </a:solidFill>
              </a:rPr>
              <a:t>3.Observa las palabras numeradas, después de leer las cinco opciones que siguen subraya aquella cuyo significado se acerque más al de cada una de las palabras en mayúscula</a:t>
            </a:r>
          </a:p>
          <a:p>
            <a:pPr algn="l"/>
            <a:r>
              <a:rPr lang="es-US" sz="2400" b="1"/>
              <a:t> 1.ACUÑAR
a. Quitar</a:t>
            </a:r>
          </a:p>
          <a:p>
            <a:pPr algn="l"/>
            <a:r>
              <a:rPr lang="es-US" sz="2400" b="1"/>
              <a:t>b. Soñar</a:t>
            </a:r>
          </a:p>
          <a:p>
            <a:pPr algn="l"/>
            <a:r>
              <a:rPr lang="es-US" sz="2400" b="1"/>
              <a:t>c. Admitir </a:t>
            </a:r>
          </a:p>
          <a:p>
            <a:r>
              <a:rPr lang="es-US" sz="2400" b="1"/>
              <a:t>d. </a:t>
            </a:r>
            <a:r>
              <a:rPr lang="es-US" sz="2400" b="1" u="sng"/>
              <a:t>Grabar</a:t>
            </a:r>
            <a:r>
              <a:rPr lang="es-US" sz="2400" b="1"/>
              <a:t> </a:t>
            </a:r>
          </a:p>
          <a:p>
            <a:pPr algn="l"/>
            <a:r>
              <a:rPr lang="es-US" sz="2400" b="1"/>
              <a:t>e. Activar</a:t>
            </a:r>
          </a:p>
          <a:p>
            <a:endParaRPr lang="es-US" sz="2400" b="1"/>
          </a:p>
          <a:p>
            <a:r>
              <a:rPr lang="es-US" sz="2400" b="1"/>
              <a:t>4.CALCINAR  </a:t>
            </a:r>
          </a:p>
          <a:p>
            <a:pPr algn="l"/>
            <a:r>
              <a:rPr lang="es-US" sz="2400" b="1"/>
              <a:t>a. Perforar </a:t>
            </a:r>
          </a:p>
          <a:p>
            <a:pPr algn="l"/>
            <a:r>
              <a:rPr lang="es-US" sz="2400" b="1"/>
              <a:t>B .Plagiar </a:t>
            </a:r>
          </a:p>
          <a:p>
            <a:pPr algn="l"/>
            <a:r>
              <a:rPr lang="es-US" sz="2400" b="1"/>
              <a:t>C .Cerrar</a:t>
            </a:r>
          </a:p>
          <a:p>
            <a:pPr algn="l"/>
            <a:r>
              <a:rPr lang="es-US" sz="2400" b="1"/>
              <a:t> d. </a:t>
            </a:r>
            <a:r>
              <a:rPr lang="es-US" sz="2400" b="1" u="sng"/>
              <a:t>Incinerar</a:t>
            </a:r>
            <a:r>
              <a:rPr lang="es-US" sz="2400" b="1"/>
              <a:t>  </a:t>
            </a:r>
          </a:p>
          <a:p>
            <a:pPr algn="l"/>
            <a:r>
              <a:rPr lang="es-US" sz="2400" b="1"/>
              <a:t>e. Copiar </a:t>
            </a:r>
          </a:p>
          <a:p>
            <a:pPr algn="l"/>
            <a:endParaRPr lang="es-US" sz="2000" b="1">
              <a:solidFill>
                <a:schemeClr val="accent3">
                  <a:lumMod val="40000"/>
                  <a:lumOff val="60000"/>
                </a:schemeClr>
              </a:solidFill>
            </a:endParaRPr>
          </a:p>
          <a:p>
            <a:pPr algn="l"/>
            <a:endParaRPr lang="es-US" sz="2000" b="1">
              <a:solidFill>
                <a:schemeClr val="accent3">
                  <a:lumMod val="40000"/>
                  <a:lumOff val="60000"/>
                </a:schemeClr>
              </a:solidFill>
            </a:endParaRPr>
          </a:p>
          <a:p>
            <a:pPr algn="l"/>
            <a:endParaRPr lang="es-US" sz="2000" b="1">
              <a:solidFill>
                <a:schemeClr val="accent3">
                  <a:lumMod val="40000"/>
                  <a:lumOff val="60000"/>
                </a:schemeClr>
              </a:solidFill>
            </a:endParaRPr>
          </a:p>
        </p:txBody>
      </p:sp>
      <p:sp>
        <p:nvSpPr>
          <p:cNvPr id="5" name="CuadroTexto 4">
            <a:extLst>
              <a:ext uri="{FF2B5EF4-FFF2-40B4-BE49-F238E27FC236}">
                <a16:creationId xmlns:a16="http://schemas.microsoft.com/office/drawing/2014/main" id="{E96EBE1A-B020-FB62-0A49-49AFF28EFFCC}"/>
              </a:ext>
            </a:extLst>
          </p:cNvPr>
          <p:cNvSpPr txBox="1"/>
          <p:nvPr/>
        </p:nvSpPr>
        <p:spPr>
          <a:xfrm rot="10800000" flipH="1" flipV="1">
            <a:off x="3660891" y="3261569"/>
            <a:ext cx="2636430" cy="2585323"/>
          </a:xfrm>
          <a:prstGeom prst="rect">
            <a:avLst/>
          </a:prstGeom>
          <a:noFill/>
        </p:spPr>
        <p:txBody>
          <a:bodyPr wrap="square" rtlCol="0">
            <a:spAutoFit/>
          </a:bodyPr>
          <a:lstStyle/>
          <a:p>
            <a:pPr algn="l"/>
            <a:endParaRPr lang="es-US"/>
          </a:p>
          <a:p>
            <a:pPr algn="l"/>
            <a:r>
              <a:rPr lang="es-US" sz="2400" b="1"/>
              <a:t>5.DEGRADAR </a:t>
            </a:r>
          </a:p>
          <a:p>
            <a:pPr algn="l"/>
            <a:r>
              <a:rPr lang="es-US" sz="2400" b="1"/>
              <a:t>a. Encomiar</a:t>
            </a:r>
          </a:p>
          <a:p>
            <a:pPr algn="l"/>
            <a:r>
              <a:rPr lang="es-US" sz="2400" b="1"/>
              <a:t>b. Honrar</a:t>
            </a:r>
          </a:p>
          <a:p>
            <a:pPr algn="l"/>
            <a:r>
              <a:rPr lang="es-US" sz="2400" b="1"/>
              <a:t>c. </a:t>
            </a:r>
            <a:r>
              <a:rPr lang="es-US" sz="2400" b="1" u="sng"/>
              <a:t>Humillar</a:t>
            </a:r>
          </a:p>
          <a:p>
            <a:pPr algn="l"/>
            <a:r>
              <a:rPr lang="es-US" sz="2400" b="1"/>
              <a:t>d. Respetar</a:t>
            </a:r>
          </a:p>
          <a:p>
            <a:pPr algn="l"/>
            <a:r>
              <a:rPr lang="es-US" sz="2400" b="1"/>
              <a:t>e. Ensalzar</a:t>
            </a:r>
          </a:p>
        </p:txBody>
      </p:sp>
      <p:sp>
        <p:nvSpPr>
          <p:cNvPr id="2" name="CuadroTexto 1">
            <a:extLst>
              <a:ext uri="{FF2B5EF4-FFF2-40B4-BE49-F238E27FC236}">
                <a16:creationId xmlns:a16="http://schemas.microsoft.com/office/drawing/2014/main" id="{95C7B46D-2C02-9BC4-6EE0-76DBCB196905}"/>
              </a:ext>
            </a:extLst>
          </p:cNvPr>
          <p:cNvSpPr txBox="1"/>
          <p:nvPr/>
        </p:nvSpPr>
        <p:spPr>
          <a:xfrm>
            <a:off x="5453063" y="992921"/>
            <a:ext cx="3548061" cy="400110"/>
          </a:xfrm>
          <a:prstGeom prst="rect">
            <a:avLst/>
          </a:prstGeom>
          <a:noFill/>
        </p:spPr>
        <p:txBody>
          <a:bodyPr wrap="square" rtlCol="0">
            <a:spAutoFit/>
          </a:bodyPr>
          <a:lstStyle/>
          <a:p>
            <a:pPr algn="l"/>
            <a:endParaRPr lang="es-US" sz="2000" b="1">
              <a:solidFill>
                <a:schemeClr val="accent3">
                  <a:lumMod val="40000"/>
                  <a:lumOff val="60000"/>
                </a:schemeClr>
              </a:solidFill>
            </a:endParaRPr>
          </a:p>
        </p:txBody>
      </p:sp>
      <p:sp>
        <p:nvSpPr>
          <p:cNvPr id="6" name="CuadroTexto 5">
            <a:extLst>
              <a:ext uri="{FF2B5EF4-FFF2-40B4-BE49-F238E27FC236}">
                <a16:creationId xmlns:a16="http://schemas.microsoft.com/office/drawing/2014/main" id="{D26530F9-3DBA-78F4-DB17-5E41C9B11091}"/>
              </a:ext>
            </a:extLst>
          </p:cNvPr>
          <p:cNvSpPr txBox="1"/>
          <p:nvPr/>
        </p:nvSpPr>
        <p:spPr>
          <a:xfrm>
            <a:off x="3539330" y="785813"/>
            <a:ext cx="3687763" cy="2308324"/>
          </a:xfrm>
          <a:prstGeom prst="rect">
            <a:avLst/>
          </a:prstGeom>
          <a:noFill/>
        </p:spPr>
        <p:txBody>
          <a:bodyPr wrap="square" rtlCol="0">
            <a:spAutoFit/>
          </a:bodyPr>
          <a:lstStyle/>
          <a:p>
            <a:pPr algn="l"/>
            <a:r>
              <a:rPr lang="es-US" sz="2000" b="1"/>
              <a:t> </a:t>
            </a:r>
            <a:r>
              <a:rPr lang="es-US" sz="2400" b="1"/>
              <a:t>2.AMINORAR.      
a. Levantar
 b. </a:t>
            </a:r>
            <a:r>
              <a:rPr lang="es-US" sz="2400" b="1" u="sng"/>
              <a:t>Disminuir</a:t>
            </a:r>
            <a:r>
              <a:rPr lang="es-US" sz="2400" b="1"/>
              <a:t> 
c. Fastidiar 
d. Condenar
 e. Advertir   </a:t>
            </a:r>
          </a:p>
        </p:txBody>
      </p:sp>
      <p:sp>
        <p:nvSpPr>
          <p:cNvPr id="7" name="CuadroTexto 6">
            <a:extLst>
              <a:ext uri="{FF2B5EF4-FFF2-40B4-BE49-F238E27FC236}">
                <a16:creationId xmlns:a16="http://schemas.microsoft.com/office/drawing/2014/main" id="{0630097F-40A4-FDA8-28F8-BEE0EB06AEA1}"/>
              </a:ext>
            </a:extLst>
          </p:cNvPr>
          <p:cNvSpPr txBox="1"/>
          <p:nvPr/>
        </p:nvSpPr>
        <p:spPr>
          <a:xfrm>
            <a:off x="6975412" y="785813"/>
            <a:ext cx="4538495" cy="2308324"/>
          </a:xfrm>
          <a:prstGeom prst="rect">
            <a:avLst/>
          </a:prstGeom>
          <a:noFill/>
        </p:spPr>
        <p:txBody>
          <a:bodyPr wrap="square" rtlCol="0">
            <a:spAutoFit/>
          </a:bodyPr>
          <a:lstStyle/>
          <a:p>
            <a:pPr algn="l"/>
            <a:r>
              <a:rPr lang="es-US" sz="2400" b="1"/>
              <a:t>3.BOICOT
a. </a:t>
            </a:r>
            <a:r>
              <a:rPr lang="es-US" sz="2400" b="1" u="sng"/>
              <a:t>Botín</a:t>
            </a:r>
            <a:r>
              <a:rPr lang="es-US" sz="2400" b="1"/>
              <a:t> </a:t>
            </a:r>
          </a:p>
          <a:p>
            <a:pPr algn="l"/>
            <a:r>
              <a:rPr lang="es-US" sz="2400" b="1"/>
              <a:t>b. Obstrucción 
c. Ganancia 
d. Gracia
e. Ofrenda </a:t>
            </a:r>
          </a:p>
        </p:txBody>
      </p:sp>
      <p:sp>
        <p:nvSpPr>
          <p:cNvPr id="8" name="CuadroTexto 7">
            <a:extLst>
              <a:ext uri="{FF2B5EF4-FFF2-40B4-BE49-F238E27FC236}">
                <a16:creationId xmlns:a16="http://schemas.microsoft.com/office/drawing/2014/main" id="{3754F6AD-F10A-2D8F-04B4-C2FC6579A464}"/>
              </a:ext>
            </a:extLst>
          </p:cNvPr>
          <p:cNvSpPr txBox="1"/>
          <p:nvPr/>
        </p:nvSpPr>
        <p:spPr>
          <a:xfrm flipH="1">
            <a:off x="8397761" y="-6417468"/>
            <a:ext cx="2111886" cy="3188493"/>
          </a:xfrm>
          <a:prstGeom prst="rect">
            <a:avLst/>
          </a:prstGeom>
          <a:noFill/>
        </p:spPr>
        <p:txBody>
          <a:bodyPr wrap="square" rtlCol="0">
            <a:spAutoFit/>
          </a:bodyPr>
          <a:lstStyle/>
          <a:p>
            <a:pPr algn="l"/>
            <a:endParaRPr lang="es-US"/>
          </a:p>
        </p:txBody>
      </p:sp>
      <p:sp>
        <p:nvSpPr>
          <p:cNvPr id="9" name="CuadroTexto 8">
            <a:extLst>
              <a:ext uri="{FF2B5EF4-FFF2-40B4-BE49-F238E27FC236}">
                <a16:creationId xmlns:a16="http://schemas.microsoft.com/office/drawing/2014/main" id="{E87E5D86-9F1B-EB7B-D6AB-1A147401E45E}"/>
              </a:ext>
            </a:extLst>
          </p:cNvPr>
          <p:cNvSpPr txBox="1"/>
          <p:nvPr/>
        </p:nvSpPr>
        <p:spPr>
          <a:xfrm flipH="1">
            <a:off x="6975412" y="3286123"/>
            <a:ext cx="3183175" cy="1908215"/>
          </a:xfrm>
          <a:prstGeom prst="rect">
            <a:avLst/>
          </a:prstGeom>
          <a:noFill/>
        </p:spPr>
        <p:txBody>
          <a:bodyPr wrap="square" rtlCol="0">
            <a:spAutoFit/>
          </a:bodyPr>
          <a:lstStyle/>
          <a:p>
            <a:pPr algn="l"/>
            <a:r>
              <a:rPr lang="es-US" b="1"/>
              <a:t>6.</a:t>
            </a:r>
            <a:r>
              <a:rPr lang="es-US"/>
              <a:t> </a:t>
            </a:r>
            <a:r>
              <a:rPr lang="es-US" b="1"/>
              <a:t>DEPURAR</a:t>
            </a:r>
            <a:r>
              <a:rPr lang="es-US"/>
              <a:t> </a:t>
            </a:r>
          </a:p>
          <a:p>
            <a:pPr algn="l"/>
            <a:r>
              <a:rPr lang="es-US" b="1"/>
              <a:t>a.</a:t>
            </a:r>
            <a:r>
              <a:rPr lang="es-US"/>
              <a:t> </a:t>
            </a:r>
            <a:r>
              <a:rPr lang="es-US" sz="2000" b="1"/>
              <a:t>Corromper</a:t>
            </a:r>
            <a:r>
              <a:rPr lang="es-US"/>
              <a:t> </a:t>
            </a:r>
          </a:p>
          <a:p>
            <a:pPr algn="l"/>
            <a:r>
              <a:rPr lang="es-US" b="1"/>
              <a:t>b. </a:t>
            </a:r>
            <a:r>
              <a:rPr lang="es-US" sz="2000" b="1"/>
              <a:t>Ensuciar</a:t>
            </a:r>
            <a:r>
              <a:rPr lang="es-US"/>
              <a:t> </a:t>
            </a:r>
          </a:p>
          <a:p>
            <a:pPr algn="l"/>
            <a:r>
              <a:rPr lang="es-US" b="1"/>
              <a:t>c.</a:t>
            </a:r>
            <a:r>
              <a:rPr lang="es-US" sz="2000"/>
              <a:t> </a:t>
            </a:r>
            <a:r>
              <a:rPr lang="es-US" sz="2000" b="1" u="sng"/>
              <a:t>Limpiar</a:t>
            </a:r>
            <a:r>
              <a:rPr lang="es-US" sz="2000"/>
              <a:t> </a:t>
            </a:r>
          </a:p>
          <a:p>
            <a:pPr algn="l"/>
            <a:r>
              <a:rPr lang="es-US" b="1"/>
              <a:t>d. </a:t>
            </a:r>
            <a:r>
              <a:rPr lang="es-US" sz="2000" b="1"/>
              <a:t>Manchar</a:t>
            </a:r>
            <a:r>
              <a:rPr lang="es-US"/>
              <a:t> </a:t>
            </a:r>
          </a:p>
          <a:p>
            <a:pPr algn="l"/>
            <a:r>
              <a:rPr lang="es-US" b="1"/>
              <a:t>e. </a:t>
            </a:r>
            <a:r>
              <a:rPr lang="es-US" sz="2000" b="1"/>
              <a:t>Desasear</a:t>
            </a:r>
          </a:p>
        </p:txBody>
      </p:sp>
    </p:spTree>
    <p:extLst>
      <p:ext uri="{BB962C8B-B14F-4D97-AF65-F5344CB8AC3E}">
        <p14:creationId xmlns:p14="http://schemas.microsoft.com/office/powerpoint/2010/main" val="3870096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56AB96-4BEE-0352-7DEE-AD579061CF50}"/>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DAF13AA2-D89E-9769-8A28-F21291A24E2B}"/>
              </a:ext>
            </a:extLst>
          </p:cNvPr>
          <p:cNvSpPr txBox="1"/>
          <p:nvPr/>
        </p:nvSpPr>
        <p:spPr>
          <a:xfrm>
            <a:off x="925710" y="500063"/>
            <a:ext cx="10682884" cy="6001643"/>
          </a:xfrm>
          <a:prstGeom prst="rect">
            <a:avLst/>
          </a:prstGeom>
          <a:noFill/>
        </p:spPr>
        <p:txBody>
          <a:bodyPr wrap="square" rtlCol="0">
            <a:spAutoFit/>
          </a:bodyPr>
          <a:lstStyle/>
          <a:p>
            <a:pPr algn="l"/>
            <a:r>
              <a:rPr lang="es-US" sz="2400"/>
              <a:t>7.EFUSIVO a. </a:t>
            </a:r>
            <a:r>
              <a:rPr lang="es-US" sz="2400" u="sng"/>
              <a:t>Cariñoso</a:t>
            </a:r>
            <a:r>
              <a:rPr lang="es-US" sz="2400"/>
              <a:t> b. Áspero c. Adusto d. Severo e. Esquivo </a:t>
            </a:r>
          </a:p>
          <a:p>
            <a:pPr algn="l"/>
            <a:endParaRPr lang="es-US" sz="2400"/>
          </a:p>
          <a:p>
            <a:pPr algn="l"/>
            <a:r>
              <a:rPr lang="es-US" sz="2400"/>
              <a:t>8.ESPARCIR</a:t>
            </a:r>
          </a:p>
          <a:p>
            <a:pPr algn="l"/>
            <a:r>
              <a:rPr lang="es-US" sz="2400"/>
              <a:t> a. </a:t>
            </a:r>
            <a:r>
              <a:rPr lang="es-US" sz="2400" u="sng"/>
              <a:t>Derramar</a:t>
            </a:r>
            <a:r>
              <a:rPr lang="es-US" sz="2400"/>
              <a:t> b. Acumular c. Juntar d. Allegar e. Amontonar</a:t>
            </a:r>
          </a:p>
          <a:p>
            <a:pPr algn="l"/>
            <a:r>
              <a:rPr lang="es-US" sz="2400"/>
              <a:t> </a:t>
            </a:r>
          </a:p>
          <a:p>
            <a:pPr algn="l"/>
            <a:r>
              <a:rPr lang="es-US" sz="2400"/>
              <a:t>9.FINIQUITAR</a:t>
            </a:r>
          </a:p>
          <a:p>
            <a:pPr algn="l"/>
            <a:r>
              <a:rPr lang="es-US" sz="2400"/>
              <a:t>a. Comenzar b. </a:t>
            </a:r>
            <a:r>
              <a:rPr lang="es-US" sz="2400" u="sng"/>
              <a:t>saldar</a:t>
            </a:r>
            <a:r>
              <a:rPr lang="es-US" sz="2400"/>
              <a:t> c. iniciar d. abrir e. principiar</a:t>
            </a:r>
          </a:p>
          <a:p>
            <a:pPr algn="l"/>
            <a:endParaRPr lang="es-US" sz="2400"/>
          </a:p>
          <a:p>
            <a:pPr algn="l"/>
            <a:r>
              <a:rPr lang="es-US" sz="2400"/>
              <a:t>10. GENUINO </a:t>
            </a:r>
          </a:p>
          <a:p>
            <a:pPr marL="342900" indent="-342900" algn="l">
              <a:buAutoNum type="alphaLcPeriod"/>
            </a:pPr>
            <a:r>
              <a:rPr lang="es-US" sz="2400"/>
              <a:t>Falso b. Ilegítimo c. Alterado d. </a:t>
            </a:r>
            <a:r>
              <a:rPr lang="es-US" sz="2400" u="sng"/>
              <a:t>Auténtico</a:t>
            </a:r>
            <a:r>
              <a:rPr lang="es-US" sz="2400"/>
              <a:t> e. Impuro </a:t>
            </a:r>
          </a:p>
          <a:p>
            <a:pPr algn="l"/>
            <a:endParaRPr lang="es-US" sz="2400"/>
          </a:p>
          <a:p>
            <a:pPr algn="l"/>
            <a:r>
              <a:rPr lang="es-US" sz="2400"/>
              <a:t>11. GULA </a:t>
            </a:r>
          </a:p>
          <a:p>
            <a:pPr marL="342900" indent="-342900" algn="l">
              <a:buAutoNum type="alphaLcPeriod"/>
            </a:pPr>
            <a:r>
              <a:rPr lang="es-US" sz="2400" u="sng"/>
              <a:t>Glotonería</a:t>
            </a:r>
            <a:r>
              <a:rPr lang="es-US" sz="2400"/>
              <a:t> b. Alegrarse c. Recompensar d. Ganar e. Protestar</a:t>
            </a:r>
          </a:p>
          <a:p>
            <a:pPr algn="l"/>
            <a:endParaRPr lang="es-US" sz="2400"/>
          </a:p>
          <a:p>
            <a:pPr algn="l"/>
            <a:r>
              <a:rPr lang="es-US" sz="2400"/>
              <a:t>12. HOSTILIZAR </a:t>
            </a:r>
          </a:p>
          <a:p>
            <a:pPr algn="l"/>
            <a:r>
              <a:rPr lang="es-US" sz="2400"/>
              <a:t>a. </a:t>
            </a:r>
            <a:r>
              <a:rPr lang="es-US" sz="2400" u="sng"/>
              <a:t>Agredir</a:t>
            </a:r>
            <a:r>
              <a:rPr lang="es-US" sz="2400"/>
              <a:t> b. Convenir c. Acordar d. Pacificar e. Simpatiza</a:t>
            </a:r>
          </a:p>
        </p:txBody>
      </p:sp>
    </p:spTree>
    <p:extLst>
      <p:ext uri="{BB962C8B-B14F-4D97-AF65-F5344CB8AC3E}">
        <p14:creationId xmlns:p14="http://schemas.microsoft.com/office/powerpoint/2010/main" val="2383803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4401DE8-EB8E-0F0E-2557-60533CC6C132}"/>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FB8F89DA-FD7A-14D5-80B1-4B13D8658986}"/>
              </a:ext>
            </a:extLst>
          </p:cNvPr>
          <p:cNvSpPr txBox="1"/>
          <p:nvPr/>
        </p:nvSpPr>
        <p:spPr>
          <a:xfrm>
            <a:off x="357187" y="226218"/>
            <a:ext cx="11644313" cy="6063198"/>
          </a:xfrm>
          <a:prstGeom prst="rect">
            <a:avLst/>
          </a:prstGeom>
          <a:noFill/>
        </p:spPr>
        <p:txBody>
          <a:bodyPr wrap="square" rtlCol="0">
            <a:spAutoFit/>
          </a:bodyPr>
          <a:lstStyle/>
          <a:p>
            <a:pPr algn="l"/>
            <a:r>
              <a:rPr lang="es-US" sz="2400" b="1">
                <a:solidFill>
                  <a:schemeClr val="bg1"/>
                </a:solidFill>
              </a:rPr>
              <a:t>4.Escribe dos sinónimos de cada una de las palabras subrayadas en las siguientes oraciones</a:t>
            </a:r>
          </a:p>
          <a:p>
            <a:pPr algn="l"/>
            <a:endParaRPr lang="es-US" sz="2800" b="1">
              <a:solidFill>
                <a:schemeClr val="accent2"/>
              </a:solidFill>
            </a:endParaRPr>
          </a:p>
          <a:p>
            <a:pPr algn="l"/>
            <a:r>
              <a:rPr lang="es-US" sz="3200" b="1">
                <a:solidFill>
                  <a:schemeClr val="accent2"/>
                </a:solidFill>
              </a:rPr>
              <a:t>  Agradezco la deferencia que tuviste conmigo el día de la ceremonia *ATENCIÓN *GENTILEZA </a:t>
            </a:r>
          </a:p>
          <a:p>
            <a:pPr algn="l"/>
            <a:r>
              <a:rPr lang="es-US" sz="3200" b="1">
                <a:solidFill>
                  <a:schemeClr val="accent2"/>
                </a:solidFill>
              </a:rPr>
              <a:t> Se trata de una persona escéptica *DUDOSO *INCREDULO </a:t>
            </a:r>
          </a:p>
          <a:p>
            <a:pPr algn="l"/>
            <a:r>
              <a:rPr lang="es-US" sz="3200" b="1">
                <a:solidFill>
                  <a:schemeClr val="accent2"/>
                </a:solidFill>
              </a:rPr>
              <a:t> Es necesario explicar para que quede claro *SOLUCIONAR *ENSEÑAR </a:t>
            </a:r>
          </a:p>
          <a:p>
            <a:pPr algn="l"/>
            <a:r>
              <a:rPr lang="es-US" sz="3200" b="1">
                <a:solidFill>
                  <a:schemeClr val="accent2"/>
                </a:solidFill>
              </a:rPr>
              <a:t> La presentación es una falacia *ENGAÑO *FRAUDE </a:t>
            </a:r>
          </a:p>
          <a:p>
            <a:pPr algn="l"/>
            <a:r>
              <a:rPr lang="es-US" sz="3200" b="1">
                <a:solidFill>
                  <a:schemeClr val="accent2"/>
                </a:solidFill>
              </a:rPr>
              <a:t> El sello que se imprimió es legítimo *PROPIO *LEGAL </a:t>
            </a:r>
          </a:p>
          <a:p>
            <a:pPr algn="l"/>
            <a:r>
              <a:rPr lang="es-US" sz="3200" b="1">
                <a:solidFill>
                  <a:schemeClr val="accent2"/>
                </a:solidFill>
              </a:rPr>
              <a:t> Los permisos que solicitaron fueron denegados *REUSAR * DESAPROBAR</a:t>
            </a:r>
            <a:r>
              <a:rPr lang="es-US" sz="2400" b="1">
                <a:solidFill>
                  <a:schemeClr val="bg1"/>
                </a:solidFill>
              </a:rPr>
              <a:t> 
</a:t>
            </a:r>
          </a:p>
        </p:txBody>
      </p:sp>
    </p:spTree>
    <p:extLst>
      <p:ext uri="{BB962C8B-B14F-4D97-AF65-F5344CB8AC3E}">
        <p14:creationId xmlns:p14="http://schemas.microsoft.com/office/powerpoint/2010/main" val="374852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4DD953C-7B99-1040-ED71-A125203F5EBC}"/>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8E465E57-E5B1-BB71-13BC-D782E216DF75}"/>
              </a:ext>
            </a:extLst>
          </p:cNvPr>
          <p:cNvSpPr txBox="1"/>
          <p:nvPr/>
        </p:nvSpPr>
        <p:spPr>
          <a:xfrm>
            <a:off x="488156" y="488156"/>
            <a:ext cx="10822782" cy="5539978"/>
          </a:xfrm>
          <a:prstGeom prst="rect">
            <a:avLst/>
          </a:prstGeom>
          <a:noFill/>
        </p:spPr>
        <p:txBody>
          <a:bodyPr wrap="square" rtlCol="0">
            <a:spAutoFit/>
          </a:bodyPr>
          <a:lstStyle/>
          <a:p>
            <a:pPr algn="l"/>
            <a:r>
              <a:rPr lang="es-US" sz="2800" b="1"/>
              <a:t>5. Escribe al frente de cada palabra su antónimo correspondiente: </a:t>
            </a:r>
          </a:p>
          <a:p>
            <a:pPr algn="l"/>
            <a:endParaRPr lang="es-US" sz="2800" b="1"/>
          </a:p>
          <a:p>
            <a:pPr algn="l"/>
            <a:r>
              <a:rPr lang="es-US" sz="2800" b="1"/>
              <a:t>•Flaco, delgado : GORDO</a:t>
            </a:r>
          </a:p>
          <a:p>
            <a:pPr algn="l"/>
            <a:endParaRPr lang="es-US" sz="2800" b="1"/>
          </a:p>
          <a:p>
            <a:pPr algn="l"/>
            <a:r>
              <a:rPr lang="es-US" sz="2800" b="1"/>
              <a:t>•Callado: HABLADOR</a:t>
            </a:r>
          </a:p>
          <a:p>
            <a:pPr algn="l"/>
            <a:endParaRPr lang="es-US" sz="2800" b="1"/>
          </a:p>
          <a:p>
            <a:pPr algn="l"/>
            <a:r>
              <a:rPr lang="es-US" sz="2800" b="1"/>
              <a:t>•Derecha: IZQUIERDA </a:t>
            </a:r>
          </a:p>
          <a:p>
            <a:pPr algn="l"/>
            <a:endParaRPr lang="es-US" sz="2800" b="1"/>
          </a:p>
          <a:p>
            <a:pPr algn="l"/>
            <a:r>
              <a:rPr lang="es-US" sz="2800" b="1"/>
              <a:t>•Alto: BAJO</a:t>
            </a:r>
          </a:p>
          <a:p>
            <a:pPr algn="l"/>
            <a:endParaRPr lang="es-US" sz="2800" b="1"/>
          </a:p>
          <a:p>
            <a:pPr algn="l"/>
            <a:r>
              <a:rPr lang="es-US" sz="2800" b="1"/>
              <a:t>•Nervioso: TRANQUILO</a:t>
            </a:r>
          </a:p>
          <a:p>
            <a:pPr algn="l"/>
            <a:endParaRPr lang="es-US" sz="2800" b="1"/>
          </a:p>
          <a:p>
            <a:pPr algn="l"/>
            <a:endParaRPr lang="es-US"/>
          </a:p>
        </p:txBody>
      </p:sp>
      <p:sp>
        <p:nvSpPr>
          <p:cNvPr id="3" name="CuadroTexto 2">
            <a:extLst>
              <a:ext uri="{FF2B5EF4-FFF2-40B4-BE49-F238E27FC236}">
                <a16:creationId xmlns:a16="http://schemas.microsoft.com/office/drawing/2014/main" id="{2AF49599-A342-68BF-A475-FDDEED7230CE}"/>
              </a:ext>
            </a:extLst>
          </p:cNvPr>
          <p:cNvSpPr txBox="1"/>
          <p:nvPr/>
        </p:nvSpPr>
        <p:spPr>
          <a:xfrm>
            <a:off x="5083970" y="1309688"/>
            <a:ext cx="5310186" cy="5262979"/>
          </a:xfrm>
          <a:prstGeom prst="rect">
            <a:avLst/>
          </a:prstGeom>
          <a:noFill/>
        </p:spPr>
        <p:txBody>
          <a:bodyPr wrap="square" rtlCol="0">
            <a:spAutoFit/>
          </a:bodyPr>
          <a:lstStyle/>
          <a:p>
            <a:pPr algn="l"/>
            <a:r>
              <a:rPr lang="es-US" sz="2400" b="1"/>
              <a:t>Rubio: CASTAÑO</a:t>
            </a:r>
          </a:p>
          <a:p>
            <a:pPr algn="l"/>
            <a:endParaRPr lang="es-US" sz="2400" b="1"/>
          </a:p>
          <a:p>
            <a:pPr algn="l"/>
            <a:r>
              <a:rPr lang="es-US" sz="2400" b="1"/>
              <a:t>Joven: VIEJO </a:t>
            </a:r>
          </a:p>
          <a:p>
            <a:pPr algn="l"/>
            <a:endParaRPr lang="es-US" sz="2400" b="1"/>
          </a:p>
          <a:p>
            <a:pPr algn="l"/>
            <a:endParaRPr lang="es-US" sz="2400" b="1"/>
          </a:p>
          <a:p>
            <a:pPr algn="l"/>
            <a:r>
              <a:rPr lang="es-US" sz="2400" b="1"/>
              <a:t>Activo: PASIVO</a:t>
            </a:r>
          </a:p>
          <a:p>
            <a:pPr algn="l"/>
            <a:endParaRPr lang="es-US" sz="2400" b="1"/>
          </a:p>
          <a:p>
            <a:pPr algn="l"/>
            <a:endParaRPr lang="es-US" sz="2400" b="1"/>
          </a:p>
          <a:p>
            <a:pPr algn="l"/>
            <a:r>
              <a:rPr lang="es-US" sz="2400" b="1"/>
              <a:t>Limpio: SUCIO</a:t>
            </a:r>
          </a:p>
          <a:p>
            <a:pPr algn="l"/>
            <a:endParaRPr lang="es-US" sz="2400" b="1"/>
          </a:p>
          <a:p>
            <a:pPr algn="l"/>
            <a:endParaRPr lang="es-US" sz="2400" b="1"/>
          </a:p>
          <a:p>
            <a:pPr algn="l"/>
            <a:r>
              <a:rPr lang="es-US" sz="2400" b="1"/>
              <a:t>Ordenador: DESOEDENADO  </a:t>
            </a:r>
          </a:p>
          <a:p>
            <a:pPr algn="l"/>
            <a:endParaRPr lang="es-US" sz="2400" b="1"/>
          </a:p>
          <a:p>
            <a:pPr algn="l"/>
            <a:endParaRPr lang="es-US" sz="2400" b="1"/>
          </a:p>
        </p:txBody>
      </p:sp>
    </p:spTree>
    <p:extLst>
      <p:ext uri="{BB962C8B-B14F-4D97-AF65-F5344CB8AC3E}">
        <p14:creationId xmlns:p14="http://schemas.microsoft.com/office/powerpoint/2010/main" val="402203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B2AC19-FE1F-25DC-E2D0-7A44749A4001}"/>
              </a:ext>
            </a:extLst>
          </p:cNvPr>
          <p:cNvPicPr>
            <a:picLocks noChangeAspect="1"/>
          </p:cNvPicPr>
          <p:nvPr/>
        </p:nvPicPr>
        <p:blipFill>
          <a:blip r:embed="rId2"/>
          <a:stretch>
            <a:fillRect/>
          </a:stretch>
        </p:blipFill>
        <p:spPr>
          <a:xfrm>
            <a:off x="0" y="34231"/>
            <a:ext cx="12287250" cy="6823769"/>
          </a:xfrm>
          <a:prstGeom prst="rect">
            <a:avLst/>
          </a:prstGeom>
        </p:spPr>
      </p:pic>
      <p:sp>
        <p:nvSpPr>
          <p:cNvPr id="7" name="Diagrama de flujo: terminador 6">
            <a:extLst>
              <a:ext uri="{FF2B5EF4-FFF2-40B4-BE49-F238E27FC236}">
                <a16:creationId xmlns:a16="http://schemas.microsoft.com/office/drawing/2014/main" id="{CFEC5AB6-FA2C-4C89-E8DD-DBD08CF7D17B}"/>
              </a:ext>
            </a:extLst>
          </p:cNvPr>
          <p:cNvSpPr/>
          <p:nvPr/>
        </p:nvSpPr>
        <p:spPr>
          <a:xfrm rot="10800000" flipH="1" flipV="1">
            <a:off x="338732" y="595758"/>
            <a:ext cx="4245174" cy="735360"/>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Acabar</a:t>
            </a:r>
          </a:p>
        </p:txBody>
      </p:sp>
      <p:sp>
        <p:nvSpPr>
          <p:cNvPr id="9" name="Diagrama de flujo: terminador 8">
            <a:extLst>
              <a:ext uri="{FF2B5EF4-FFF2-40B4-BE49-F238E27FC236}">
                <a16:creationId xmlns:a16="http://schemas.microsoft.com/office/drawing/2014/main" id="{FADE9273-34A3-54A2-BB59-3A8C2A17924B}"/>
              </a:ext>
            </a:extLst>
          </p:cNvPr>
          <p:cNvSpPr/>
          <p:nvPr/>
        </p:nvSpPr>
        <p:spPr>
          <a:xfrm flipH="1">
            <a:off x="309560" y="1666130"/>
            <a:ext cx="4274346" cy="767806"/>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Iniciar</a:t>
            </a:r>
          </a:p>
        </p:txBody>
      </p:sp>
      <p:sp>
        <p:nvSpPr>
          <p:cNvPr id="11" name="Diagrama de flujo: terminador 10">
            <a:extLst>
              <a:ext uri="{FF2B5EF4-FFF2-40B4-BE49-F238E27FC236}">
                <a16:creationId xmlns:a16="http://schemas.microsoft.com/office/drawing/2014/main" id="{55C8B959-9EB5-6410-8B3F-CCD094268617}"/>
              </a:ext>
            </a:extLst>
          </p:cNvPr>
          <p:cNvSpPr/>
          <p:nvPr/>
        </p:nvSpPr>
        <p:spPr>
          <a:xfrm rot="10800000" flipH="1" flipV="1">
            <a:off x="338728" y="2906191"/>
            <a:ext cx="4274345" cy="84784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Observar</a:t>
            </a:r>
          </a:p>
        </p:txBody>
      </p:sp>
      <p:sp>
        <p:nvSpPr>
          <p:cNvPr id="13" name="Diagrama de flujo: terminador 12">
            <a:extLst>
              <a:ext uri="{FF2B5EF4-FFF2-40B4-BE49-F238E27FC236}">
                <a16:creationId xmlns:a16="http://schemas.microsoft.com/office/drawing/2014/main" id="{1A287590-9B36-547C-B77C-17EF296A4E41}"/>
              </a:ext>
            </a:extLst>
          </p:cNvPr>
          <p:cNvSpPr/>
          <p:nvPr/>
        </p:nvSpPr>
        <p:spPr>
          <a:xfrm flipH="1">
            <a:off x="309560" y="4128195"/>
            <a:ext cx="4245174" cy="84784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Responder</a:t>
            </a:r>
          </a:p>
        </p:txBody>
      </p:sp>
      <p:sp>
        <p:nvSpPr>
          <p:cNvPr id="15" name="Diagrama de flujo: terminador 14">
            <a:extLst>
              <a:ext uri="{FF2B5EF4-FFF2-40B4-BE49-F238E27FC236}">
                <a16:creationId xmlns:a16="http://schemas.microsoft.com/office/drawing/2014/main" id="{B26844C1-E23A-C4BE-4861-FF29F797B958}"/>
              </a:ext>
            </a:extLst>
          </p:cNvPr>
          <p:cNvSpPr/>
          <p:nvPr/>
        </p:nvSpPr>
        <p:spPr>
          <a:xfrm rot="10800000" flipH="1" flipV="1">
            <a:off x="309565" y="5350199"/>
            <a:ext cx="4274341" cy="847848"/>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Cortar</a:t>
            </a:r>
          </a:p>
        </p:txBody>
      </p:sp>
      <p:sp>
        <p:nvSpPr>
          <p:cNvPr id="17" name="Diagrama de flujo: terminador 16">
            <a:extLst>
              <a:ext uri="{FF2B5EF4-FFF2-40B4-BE49-F238E27FC236}">
                <a16:creationId xmlns:a16="http://schemas.microsoft.com/office/drawing/2014/main" id="{C7C535EC-8004-1034-05DA-5139350CCEF7}"/>
              </a:ext>
            </a:extLst>
          </p:cNvPr>
          <p:cNvSpPr/>
          <p:nvPr/>
        </p:nvSpPr>
        <p:spPr>
          <a:xfrm rot="10800000" flipH="1" flipV="1">
            <a:off x="7081241" y="503634"/>
            <a:ext cx="4375249" cy="827484"/>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Finalizar</a:t>
            </a:r>
          </a:p>
        </p:txBody>
      </p:sp>
      <p:sp>
        <p:nvSpPr>
          <p:cNvPr id="19" name="Diagrama de flujo: terminador 18">
            <a:extLst>
              <a:ext uri="{FF2B5EF4-FFF2-40B4-BE49-F238E27FC236}">
                <a16:creationId xmlns:a16="http://schemas.microsoft.com/office/drawing/2014/main" id="{CBF6691A-E9D7-4539-6CBD-AC7A90A37D3F}"/>
              </a:ext>
            </a:extLst>
          </p:cNvPr>
          <p:cNvSpPr/>
          <p:nvPr/>
        </p:nvSpPr>
        <p:spPr>
          <a:xfrm rot="10800000" flipH="1" flipV="1">
            <a:off x="7081240" y="1636291"/>
            <a:ext cx="4375249" cy="827484"/>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Ver</a:t>
            </a:r>
          </a:p>
        </p:txBody>
      </p:sp>
      <p:sp>
        <p:nvSpPr>
          <p:cNvPr id="21" name="Diagrama de flujo: terminador 20">
            <a:extLst>
              <a:ext uri="{FF2B5EF4-FFF2-40B4-BE49-F238E27FC236}">
                <a16:creationId xmlns:a16="http://schemas.microsoft.com/office/drawing/2014/main" id="{A10FE55F-E487-BB45-6F90-DA1434DCCE45}"/>
              </a:ext>
            </a:extLst>
          </p:cNvPr>
          <p:cNvSpPr/>
          <p:nvPr/>
        </p:nvSpPr>
        <p:spPr>
          <a:xfrm rot="10800000" flipH="1" flipV="1">
            <a:off x="7081240" y="2803524"/>
            <a:ext cx="4375249" cy="827484"/>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Empezar</a:t>
            </a:r>
          </a:p>
        </p:txBody>
      </p:sp>
      <p:sp>
        <p:nvSpPr>
          <p:cNvPr id="23" name="Diagrama de flujo: terminador 22">
            <a:extLst>
              <a:ext uri="{FF2B5EF4-FFF2-40B4-BE49-F238E27FC236}">
                <a16:creationId xmlns:a16="http://schemas.microsoft.com/office/drawing/2014/main" id="{EAAEAD09-F899-D03B-1634-880C34101BF4}"/>
              </a:ext>
            </a:extLst>
          </p:cNvPr>
          <p:cNvSpPr/>
          <p:nvPr/>
        </p:nvSpPr>
        <p:spPr>
          <a:xfrm rot="10800000" flipH="1" flipV="1">
            <a:off x="7081240" y="4176091"/>
            <a:ext cx="4375249" cy="827484"/>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Contestar</a:t>
            </a:r>
          </a:p>
        </p:txBody>
      </p:sp>
      <p:sp>
        <p:nvSpPr>
          <p:cNvPr id="25" name="Diagrama de flujo: terminador 24">
            <a:extLst>
              <a:ext uri="{FF2B5EF4-FFF2-40B4-BE49-F238E27FC236}">
                <a16:creationId xmlns:a16="http://schemas.microsoft.com/office/drawing/2014/main" id="{DEEEBE75-1A70-8E99-D954-116A9D4A3D96}"/>
              </a:ext>
            </a:extLst>
          </p:cNvPr>
          <p:cNvSpPr/>
          <p:nvPr/>
        </p:nvSpPr>
        <p:spPr>
          <a:xfrm rot="10800000" flipH="1" flipV="1">
            <a:off x="7081240" y="5445991"/>
            <a:ext cx="4375249" cy="827484"/>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US" sz="2400" b="1">
                <a:solidFill>
                  <a:schemeClr val="bg1"/>
                </a:solidFill>
              </a:rPr>
              <a:t>Partir</a:t>
            </a:r>
          </a:p>
        </p:txBody>
      </p:sp>
      <p:sp>
        <p:nvSpPr>
          <p:cNvPr id="34" name="CuadroTexto 33">
            <a:extLst>
              <a:ext uri="{FF2B5EF4-FFF2-40B4-BE49-F238E27FC236}">
                <a16:creationId xmlns:a16="http://schemas.microsoft.com/office/drawing/2014/main" id="{27B9F867-75F8-9364-C9FD-5BD8AA274DE7}"/>
              </a:ext>
            </a:extLst>
          </p:cNvPr>
          <p:cNvSpPr txBox="1"/>
          <p:nvPr/>
        </p:nvSpPr>
        <p:spPr>
          <a:xfrm>
            <a:off x="4642240" y="312015"/>
            <a:ext cx="2409828" cy="5961461"/>
          </a:xfrm>
          <a:prstGeom prst="rect">
            <a:avLst/>
          </a:prstGeom>
          <a:noFill/>
        </p:spPr>
        <p:txBody>
          <a:bodyPr wrap="square" rtlCol="0">
            <a:spAutoFit/>
          </a:bodyPr>
          <a:lstStyle/>
          <a:p>
            <a:pPr algn="l"/>
            <a:endParaRPr lang="es-US"/>
          </a:p>
        </p:txBody>
      </p:sp>
      <mc:AlternateContent xmlns:mc="http://schemas.openxmlformats.org/markup-compatibility/2006">
        <mc:Choice xmlns:p14="http://schemas.microsoft.com/office/powerpoint/2010/main" Requires="p14">
          <p:contentPart p14:bwMode="auto" r:id="rId3">
            <p14:nvContentPartPr>
              <p14:cNvPr id="38" name="Entrada de lápiz 37">
                <a:extLst>
                  <a:ext uri="{FF2B5EF4-FFF2-40B4-BE49-F238E27FC236}">
                    <a16:creationId xmlns:a16="http://schemas.microsoft.com/office/drawing/2014/main" id="{3DCDB550-DACF-0671-0917-0823D6318F01}"/>
                  </a:ext>
                </a:extLst>
              </p14:cNvPr>
              <p14:cNvContentPartPr/>
              <p14:nvPr/>
            </p14:nvContentPartPr>
            <p14:xfrm>
              <a:off x="4905345" y="1190464"/>
              <a:ext cx="2060280" cy="2096640"/>
            </p14:xfrm>
          </p:contentPart>
        </mc:Choice>
        <mc:Fallback>
          <p:pic>
            <p:nvPicPr>
              <p:cNvPr id="38" name="Entrada de lápiz 37">
                <a:extLst>
                  <a:ext uri="{FF2B5EF4-FFF2-40B4-BE49-F238E27FC236}">
                    <a16:creationId xmlns:a16="http://schemas.microsoft.com/office/drawing/2014/main" id="{3DCDB550-DACF-0671-0917-0823D6318F01}"/>
                  </a:ext>
                </a:extLst>
              </p:cNvPr>
              <p:cNvPicPr/>
              <p:nvPr/>
            </p:nvPicPr>
            <p:blipFill>
              <a:blip r:embed="rId4"/>
              <a:stretch>
                <a:fillRect/>
              </a:stretch>
            </p:blipFill>
            <p:spPr>
              <a:xfrm>
                <a:off x="4878345" y="1163469"/>
                <a:ext cx="2113920" cy="215027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6" name="Entrada de lápiz 45">
                <a:extLst>
                  <a:ext uri="{FF2B5EF4-FFF2-40B4-BE49-F238E27FC236}">
                    <a16:creationId xmlns:a16="http://schemas.microsoft.com/office/drawing/2014/main" id="{8040A056-1947-B19B-9238-81F614621AD2}"/>
                  </a:ext>
                </a:extLst>
              </p14:cNvPr>
              <p14:cNvContentPartPr/>
              <p14:nvPr/>
            </p14:nvContentPartPr>
            <p14:xfrm>
              <a:off x="5072025" y="1118464"/>
              <a:ext cx="2084400" cy="989280"/>
            </p14:xfrm>
          </p:contentPart>
        </mc:Choice>
        <mc:Fallback>
          <p:pic>
            <p:nvPicPr>
              <p:cNvPr id="46" name="Entrada de lápiz 45">
                <a:extLst>
                  <a:ext uri="{FF2B5EF4-FFF2-40B4-BE49-F238E27FC236}">
                    <a16:creationId xmlns:a16="http://schemas.microsoft.com/office/drawing/2014/main" id="{8040A056-1947-B19B-9238-81F614621AD2}"/>
                  </a:ext>
                </a:extLst>
              </p:cNvPr>
              <p:cNvPicPr/>
              <p:nvPr/>
            </p:nvPicPr>
            <p:blipFill>
              <a:blip r:embed="rId6"/>
              <a:stretch>
                <a:fillRect/>
              </a:stretch>
            </p:blipFill>
            <p:spPr>
              <a:xfrm>
                <a:off x="5045025" y="1091464"/>
                <a:ext cx="2138040" cy="1042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7" name="Entrada de lápiz 46">
                <a:extLst>
                  <a:ext uri="{FF2B5EF4-FFF2-40B4-BE49-F238E27FC236}">
                    <a16:creationId xmlns:a16="http://schemas.microsoft.com/office/drawing/2014/main" id="{4C656DED-3C8F-7B25-D4E0-C437AF8EE15C}"/>
                  </a:ext>
                </a:extLst>
              </p14:cNvPr>
              <p14:cNvContentPartPr/>
              <p14:nvPr/>
            </p14:nvContentPartPr>
            <p14:xfrm>
              <a:off x="4964745" y="2166784"/>
              <a:ext cx="2251080" cy="1262520"/>
            </p14:xfrm>
          </p:contentPart>
        </mc:Choice>
        <mc:Fallback>
          <p:pic>
            <p:nvPicPr>
              <p:cNvPr id="47" name="Entrada de lápiz 46">
                <a:extLst>
                  <a:ext uri="{FF2B5EF4-FFF2-40B4-BE49-F238E27FC236}">
                    <a16:creationId xmlns:a16="http://schemas.microsoft.com/office/drawing/2014/main" id="{4C656DED-3C8F-7B25-D4E0-C437AF8EE15C}"/>
                  </a:ext>
                </a:extLst>
              </p:cNvPr>
              <p:cNvPicPr/>
              <p:nvPr/>
            </p:nvPicPr>
            <p:blipFill>
              <a:blip r:embed="rId8"/>
              <a:stretch>
                <a:fillRect/>
              </a:stretch>
            </p:blipFill>
            <p:spPr>
              <a:xfrm>
                <a:off x="4937749" y="2139784"/>
                <a:ext cx="2304711" cy="1316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9" name="Entrada de lápiz 48">
                <a:extLst>
                  <a:ext uri="{FF2B5EF4-FFF2-40B4-BE49-F238E27FC236}">
                    <a16:creationId xmlns:a16="http://schemas.microsoft.com/office/drawing/2014/main" id="{076F0B12-9E94-BE2B-13D3-D27E48DC1575}"/>
                  </a:ext>
                </a:extLst>
              </p14:cNvPr>
              <p14:cNvContentPartPr/>
              <p14:nvPr/>
            </p14:nvContentPartPr>
            <p14:xfrm>
              <a:off x="4917225" y="4665544"/>
              <a:ext cx="2190960" cy="97560"/>
            </p14:xfrm>
          </p:contentPart>
        </mc:Choice>
        <mc:Fallback>
          <p:pic>
            <p:nvPicPr>
              <p:cNvPr id="49" name="Entrada de lápiz 48">
                <a:extLst>
                  <a:ext uri="{FF2B5EF4-FFF2-40B4-BE49-F238E27FC236}">
                    <a16:creationId xmlns:a16="http://schemas.microsoft.com/office/drawing/2014/main" id="{076F0B12-9E94-BE2B-13D3-D27E48DC1575}"/>
                  </a:ext>
                </a:extLst>
              </p:cNvPr>
              <p:cNvPicPr/>
              <p:nvPr/>
            </p:nvPicPr>
            <p:blipFill>
              <a:blip r:embed="rId10"/>
              <a:stretch>
                <a:fillRect/>
              </a:stretch>
            </p:blipFill>
            <p:spPr>
              <a:xfrm>
                <a:off x="4890229" y="4638544"/>
                <a:ext cx="2244591"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0" name="Entrada de lápiz 49">
                <a:extLst>
                  <a:ext uri="{FF2B5EF4-FFF2-40B4-BE49-F238E27FC236}">
                    <a16:creationId xmlns:a16="http://schemas.microsoft.com/office/drawing/2014/main" id="{C3696159-01A0-ABB9-AAA4-FF2A428A7DF0}"/>
                  </a:ext>
                </a:extLst>
              </p14:cNvPr>
              <p14:cNvContentPartPr/>
              <p14:nvPr/>
            </p14:nvContentPartPr>
            <p14:xfrm>
              <a:off x="4929105" y="5701984"/>
              <a:ext cx="2323800" cy="144000"/>
            </p14:xfrm>
          </p:contentPart>
        </mc:Choice>
        <mc:Fallback>
          <p:pic>
            <p:nvPicPr>
              <p:cNvPr id="50" name="Entrada de lápiz 49">
                <a:extLst>
                  <a:ext uri="{FF2B5EF4-FFF2-40B4-BE49-F238E27FC236}">
                    <a16:creationId xmlns:a16="http://schemas.microsoft.com/office/drawing/2014/main" id="{C3696159-01A0-ABB9-AAA4-FF2A428A7DF0}"/>
                  </a:ext>
                </a:extLst>
              </p:cNvPr>
              <p:cNvPicPr/>
              <p:nvPr/>
            </p:nvPicPr>
            <p:blipFill>
              <a:blip r:embed="rId12"/>
              <a:stretch>
                <a:fillRect/>
              </a:stretch>
            </p:blipFill>
            <p:spPr>
              <a:xfrm>
                <a:off x="4902105" y="5674984"/>
                <a:ext cx="2377440" cy="197640"/>
              </a:xfrm>
              <a:prstGeom prst="rect">
                <a:avLst/>
              </a:prstGeom>
            </p:spPr>
          </p:pic>
        </mc:Fallback>
      </mc:AlternateContent>
    </p:spTree>
    <p:extLst>
      <p:ext uri="{BB962C8B-B14F-4D97-AF65-F5344CB8AC3E}">
        <p14:creationId xmlns:p14="http://schemas.microsoft.com/office/powerpoint/2010/main" val="3756702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01592BE3-033E-1A81-B65A-B4D70275FF02}"/>
              </a:ext>
            </a:extLst>
          </p:cNvPr>
          <p:cNvPicPr>
            <a:picLocks noChangeAspect="1"/>
          </p:cNvPicPr>
          <p:nvPr/>
        </p:nvPicPr>
        <p:blipFill>
          <a:blip r:embed="rId2"/>
          <a:stretch>
            <a:fillRect/>
          </a:stretch>
        </p:blipFill>
        <p:spPr>
          <a:xfrm>
            <a:off x="0" y="0"/>
            <a:ext cx="12215812" cy="6858000"/>
          </a:xfrm>
          <a:prstGeom prst="rect">
            <a:avLst/>
          </a:prstGeom>
        </p:spPr>
      </p:pic>
      <p:sp>
        <p:nvSpPr>
          <p:cNvPr id="2" name="CuadroTexto 1">
            <a:extLst>
              <a:ext uri="{FF2B5EF4-FFF2-40B4-BE49-F238E27FC236}">
                <a16:creationId xmlns:a16="http://schemas.microsoft.com/office/drawing/2014/main" id="{B4749EA0-3145-9EAE-886A-838008BC8227}"/>
              </a:ext>
            </a:extLst>
          </p:cNvPr>
          <p:cNvSpPr txBox="1"/>
          <p:nvPr/>
        </p:nvSpPr>
        <p:spPr>
          <a:xfrm>
            <a:off x="2667000" y="130969"/>
            <a:ext cx="6206728" cy="523220"/>
          </a:xfrm>
          <a:prstGeom prst="rect">
            <a:avLst/>
          </a:prstGeom>
          <a:noFill/>
        </p:spPr>
        <p:txBody>
          <a:bodyPr wrap="square" rtlCol="0">
            <a:spAutoFit/>
          </a:bodyPr>
          <a:lstStyle/>
          <a:p>
            <a:pPr algn="l"/>
            <a:r>
              <a:rPr lang="es-US" sz="2800" b="1">
                <a:solidFill>
                  <a:schemeClr val="bg1"/>
                </a:solidFill>
              </a:rPr>
              <a:t> 7. completa el siguiente crucigrama</a:t>
            </a:r>
          </a:p>
        </p:txBody>
      </p:sp>
      <p:sp>
        <p:nvSpPr>
          <p:cNvPr id="3" name="CuadroTexto 2">
            <a:extLst>
              <a:ext uri="{FF2B5EF4-FFF2-40B4-BE49-F238E27FC236}">
                <a16:creationId xmlns:a16="http://schemas.microsoft.com/office/drawing/2014/main" id="{BC63286D-F8A7-EE93-D19D-C5869175A59A}"/>
              </a:ext>
            </a:extLst>
          </p:cNvPr>
          <p:cNvSpPr txBox="1"/>
          <p:nvPr/>
        </p:nvSpPr>
        <p:spPr>
          <a:xfrm>
            <a:off x="1428749" y="1928812"/>
            <a:ext cx="8334375" cy="4298157"/>
          </a:xfrm>
          <a:prstGeom prst="rect">
            <a:avLst/>
          </a:prstGeom>
          <a:noFill/>
        </p:spPr>
        <p:txBody>
          <a:bodyPr wrap="square" rtlCol="0">
            <a:spAutoFit/>
          </a:bodyPr>
          <a:lstStyle/>
          <a:p>
            <a:pPr algn="l"/>
            <a:endParaRPr lang="es-US"/>
          </a:p>
        </p:txBody>
      </p:sp>
      <p:pic>
        <p:nvPicPr>
          <p:cNvPr id="4" name="Imagen 3">
            <a:extLst>
              <a:ext uri="{FF2B5EF4-FFF2-40B4-BE49-F238E27FC236}">
                <a16:creationId xmlns:a16="http://schemas.microsoft.com/office/drawing/2014/main" id="{FC53C61E-6414-0ABF-20E3-24FB36EEB662}"/>
              </a:ext>
            </a:extLst>
          </p:cNvPr>
          <p:cNvPicPr>
            <a:picLocks noChangeAspect="1"/>
          </p:cNvPicPr>
          <p:nvPr/>
        </p:nvPicPr>
        <p:blipFill>
          <a:blip r:embed="rId3"/>
          <a:stretch>
            <a:fillRect/>
          </a:stretch>
        </p:blipFill>
        <p:spPr>
          <a:xfrm>
            <a:off x="1428749" y="785158"/>
            <a:ext cx="8578444" cy="5899943"/>
          </a:xfrm>
          <a:prstGeom prst="rect">
            <a:avLst/>
          </a:prstGeom>
        </p:spPr>
      </p:pic>
    </p:spTree>
    <p:extLst>
      <p:ext uri="{BB962C8B-B14F-4D97-AF65-F5344CB8AC3E}">
        <p14:creationId xmlns:p14="http://schemas.microsoft.com/office/powerpoint/2010/main" val="413999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FEDF60E-6F40-778C-6595-C54518F92C5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2325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BB9BE8D-2DEB-1042-DEB4-52666034724E}"/>
              </a:ext>
            </a:extLst>
          </p:cNvPr>
          <p:cNvPicPr>
            <a:picLocks noChangeAspect="1"/>
          </p:cNvPicPr>
          <p:nvPr/>
        </p:nvPicPr>
        <p:blipFill>
          <a:blip r:embed="rId2"/>
          <a:stretch>
            <a:fillRect/>
          </a:stretch>
        </p:blipFill>
        <p:spPr>
          <a:xfrm>
            <a:off x="1" y="1"/>
            <a:ext cx="12191999" cy="6857999"/>
          </a:xfrm>
          <a:prstGeom prst="rect">
            <a:avLst/>
          </a:prstGeom>
        </p:spPr>
      </p:pic>
      <p:sp>
        <p:nvSpPr>
          <p:cNvPr id="2" name="CuadroTexto 1">
            <a:extLst>
              <a:ext uri="{FF2B5EF4-FFF2-40B4-BE49-F238E27FC236}">
                <a16:creationId xmlns:a16="http://schemas.microsoft.com/office/drawing/2014/main" id="{3DB881E6-57BC-C515-51EC-CE539513C1E3}"/>
              </a:ext>
            </a:extLst>
          </p:cNvPr>
          <p:cNvSpPr txBox="1"/>
          <p:nvPr/>
        </p:nvSpPr>
        <p:spPr>
          <a:xfrm flipH="1">
            <a:off x="0" y="1"/>
            <a:ext cx="12191998" cy="7294305"/>
          </a:xfrm>
          <a:prstGeom prst="rect">
            <a:avLst/>
          </a:prstGeom>
          <a:noFill/>
        </p:spPr>
        <p:txBody>
          <a:bodyPr wrap="square" rtlCol="0" anchor="t">
            <a:spAutoFit/>
          </a:bodyPr>
          <a:lstStyle/>
          <a:p>
            <a:pPr marL="342900" indent="-342900" algn="l">
              <a:buAutoNum type="arabicPeriod"/>
            </a:pPr>
            <a:r>
              <a:rPr lang="es-US" sz="2400" b="1"/>
              <a:t>SEÑALA LAS FIGURAS LITERARIAS PRESENTES EN LOS SIGUIENTESESCRITOS: </a:t>
            </a:r>
          </a:p>
          <a:p>
            <a:r>
              <a:rPr lang="es-US" sz="2400" b="1"/>
              <a:t>Escrito 1: Epíteto, Ironía.</a:t>
            </a:r>
          </a:p>
          <a:p>
            <a:pPr algn="ctr"/>
            <a:r>
              <a:rPr lang="es-US" sz="2400" b="1">
                <a:solidFill>
                  <a:schemeClr val="accent3"/>
                </a:solidFill>
              </a:rPr>
              <a:t>Ese sapo verde </a:t>
            </a:r>
          </a:p>
          <a:p>
            <a:pPr algn="ctr"/>
            <a:r>
              <a:rPr lang="es-US" sz="2400" b="1">
                <a:solidFill>
                  <a:schemeClr val="accent3"/>
                </a:solidFill>
              </a:rPr>
              <a:t>Se esconde y se pierde; </a:t>
            </a:r>
          </a:p>
          <a:p>
            <a:pPr algn="ctr"/>
            <a:r>
              <a:rPr lang="es-US" sz="2400" b="1">
                <a:solidFill>
                  <a:schemeClr val="accent3"/>
                </a:solidFill>
              </a:rPr>
              <a:t>Así no lo besa </a:t>
            </a:r>
          </a:p>
          <a:p>
            <a:pPr algn="ctr"/>
            <a:r>
              <a:rPr lang="es-US" sz="2400" b="1">
                <a:solidFill>
                  <a:schemeClr val="accent3"/>
                </a:solidFill>
              </a:rPr>
              <a:t>Ninguna princesa. </a:t>
            </a:r>
          </a:p>
          <a:p>
            <a:pPr algn="ctr"/>
            <a:r>
              <a:rPr lang="es-US" sz="2400" b="1">
                <a:solidFill>
                  <a:schemeClr val="accent3"/>
                </a:solidFill>
              </a:rPr>
              <a:t>Porque con un beso </a:t>
            </a:r>
          </a:p>
          <a:p>
            <a:pPr algn="ctr"/>
            <a:r>
              <a:rPr lang="es-US" sz="2400" b="1">
                <a:solidFill>
                  <a:schemeClr val="accent3"/>
                </a:solidFill>
              </a:rPr>
              <a:t>Él se hará princeso </a:t>
            </a:r>
          </a:p>
          <a:p>
            <a:pPr algn="ctr"/>
            <a:r>
              <a:rPr lang="es-US" sz="2400" b="1">
                <a:solidFill>
                  <a:schemeClr val="accent3"/>
                </a:solidFill>
              </a:rPr>
              <a:t>O príncipe guapo;</a:t>
            </a:r>
          </a:p>
          <a:p>
            <a:pPr algn="ctr"/>
            <a:r>
              <a:rPr lang="es-US" sz="2400" b="1">
                <a:solidFill>
                  <a:schemeClr val="accent3"/>
                </a:solidFill>
              </a:rPr>
              <a:t>¡y quiere ser sapo! </a:t>
            </a:r>
          </a:p>
          <a:p>
            <a:pPr algn="ctr"/>
            <a:r>
              <a:rPr lang="es-US" sz="2400" b="1">
                <a:solidFill>
                  <a:schemeClr val="accent3"/>
                </a:solidFill>
              </a:rPr>
              <a:t>No quiere reinado, </a:t>
            </a:r>
          </a:p>
          <a:p>
            <a:pPr algn="ctr"/>
            <a:r>
              <a:rPr lang="es-US" sz="2400" b="1">
                <a:solidFill>
                  <a:schemeClr val="accent3"/>
                </a:solidFill>
              </a:rPr>
              <a:t>Ni turno dorado,</a:t>
            </a:r>
          </a:p>
          <a:p>
            <a:pPr algn="ctr"/>
            <a:r>
              <a:rPr lang="es-US" sz="2400" b="1">
                <a:solidFill>
                  <a:schemeClr val="accent3"/>
                </a:solidFill>
              </a:rPr>
              <a:t>Ni enorme castillo, </a:t>
            </a:r>
          </a:p>
          <a:p>
            <a:pPr algn="ctr"/>
            <a:r>
              <a:rPr lang="es-US" sz="2400" b="1">
                <a:solidFill>
                  <a:schemeClr val="accent3"/>
                </a:solidFill>
              </a:rPr>
              <a:t>Ni manto amarillo. </a:t>
            </a:r>
          </a:p>
          <a:p>
            <a:pPr algn="ctr"/>
            <a:r>
              <a:rPr lang="es-US" sz="2400" b="1">
                <a:solidFill>
                  <a:schemeClr val="accent3"/>
                </a:solidFill>
              </a:rPr>
              <a:t>Tampoco lacayos </a:t>
            </a:r>
          </a:p>
          <a:p>
            <a:pPr algn="ctr"/>
            <a:r>
              <a:rPr lang="es-US" sz="2400" b="1">
                <a:solidFill>
                  <a:schemeClr val="accent3"/>
                </a:solidFill>
              </a:rPr>
              <a:t>Ni tres mil vasallos </a:t>
            </a:r>
          </a:p>
          <a:p>
            <a:pPr algn="ctr"/>
            <a:r>
              <a:rPr lang="es-US" sz="2400" b="1">
                <a:solidFill>
                  <a:schemeClr val="accent3"/>
                </a:solidFill>
              </a:rPr>
              <a:t>Quiere ver la luna </a:t>
            </a:r>
          </a:p>
          <a:p>
            <a:pPr algn="ctr"/>
            <a:r>
              <a:rPr lang="es-US" sz="2400" b="1">
                <a:solidFill>
                  <a:schemeClr val="accent3"/>
                </a:solidFill>
              </a:rPr>
              <a:t>Desde la laguna. </a:t>
            </a:r>
          </a:p>
          <a:p>
            <a:pPr marL="342900" indent="-342900" algn="l">
              <a:buAutoNum type="arabicPeriod"/>
            </a:pPr>
            <a:endParaRPr lang="es-US" b="1"/>
          </a:p>
          <a:p>
            <a:pPr marL="342900" indent="-342900" algn="l">
              <a:buAutoNum type="arabicPeriod"/>
            </a:pPr>
            <a:endParaRPr lang="es-US" b="1"/>
          </a:p>
        </p:txBody>
      </p:sp>
      <p:sp>
        <p:nvSpPr>
          <p:cNvPr id="3" name="CuadroTexto 2">
            <a:extLst>
              <a:ext uri="{FF2B5EF4-FFF2-40B4-BE49-F238E27FC236}">
                <a16:creationId xmlns:a16="http://schemas.microsoft.com/office/drawing/2014/main" id="{C9F672FE-53B3-4464-7D10-EB59884731F4}"/>
              </a:ext>
            </a:extLst>
          </p:cNvPr>
          <p:cNvSpPr txBox="1"/>
          <p:nvPr/>
        </p:nvSpPr>
        <p:spPr>
          <a:xfrm flipH="1" flipV="1">
            <a:off x="904875" y="12870656"/>
            <a:ext cx="696517" cy="559594"/>
          </a:xfrm>
          <a:prstGeom prst="rect">
            <a:avLst/>
          </a:prstGeom>
          <a:noFill/>
        </p:spPr>
        <p:txBody>
          <a:bodyPr wrap="square" rtlCol="0">
            <a:spAutoFit/>
          </a:bodyPr>
          <a:lstStyle/>
          <a:p>
            <a:pPr algn="l"/>
            <a:endParaRPr lang="es-US"/>
          </a:p>
        </p:txBody>
      </p:sp>
    </p:spTree>
    <p:extLst>
      <p:ext uri="{BB962C8B-B14F-4D97-AF65-F5344CB8AC3E}">
        <p14:creationId xmlns:p14="http://schemas.microsoft.com/office/powerpoint/2010/main" val="146327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40CFE2-8C09-3B72-FC63-17D6752ACE36}"/>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9618DD80-21CD-D307-88B8-3B5E744CBDF6}"/>
              </a:ext>
            </a:extLst>
          </p:cNvPr>
          <p:cNvSpPr txBox="1"/>
          <p:nvPr/>
        </p:nvSpPr>
        <p:spPr>
          <a:xfrm>
            <a:off x="631031" y="273844"/>
            <a:ext cx="11108532" cy="6863417"/>
          </a:xfrm>
          <a:prstGeom prst="rect">
            <a:avLst/>
          </a:prstGeom>
          <a:noFill/>
        </p:spPr>
        <p:txBody>
          <a:bodyPr wrap="square" rtlCol="0">
            <a:spAutoFit/>
          </a:bodyPr>
          <a:lstStyle/>
          <a:p>
            <a:r>
              <a:rPr lang="es-US" sz="2000" b="1">
                <a:solidFill>
                  <a:schemeClr val="bg1"/>
                </a:solidFill>
              </a:rPr>
              <a:t>ESCRITO 2: Antítesis </a:t>
            </a:r>
          </a:p>
          <a:p>
            <a:endParaRPr lang="es-US" sz="2000" b="1">
              <a:solidFill>
                <a:schemeClr val="bg1"/>
              </a:solidFill>
            </a:endParaRPr>
          </a:p>
          <a:p>
            <a:r>
              <a:rPr lang="es-US" sz="2000" b="1">
                <a:solidFill>
                  <a:schemeClr val="bg1"/>
                </a:solidFill>
              </a:rPr>
              <a:t>                                                    Del huerto ( Quelentaron ) </a:t>
            </a:r>
            <a:endParaRPr lang="es-US" sz="2000" b="1">
              <a:solidFill>
                <a:schemeClr val="tx2"/>
              </a:solidFill>
            </a:endParaRPr>
          </a:p>
          <a:p>
            <a:pPr algn="ctr"/>
            <a:r>
              <a:rPr lang="es-US" sz="2000" b="1">
                <a:solidFill>
                  <a:schemeClr val="tx2"/>
                </a:solidFill>
              </a:rPr>
              <a:t>|</a:t>
            </a:r>
          </a:p>
          <a:p>
            <a:pPr algn="ctr"/>
            <a:r>
              <a:rPr lang="es-US" sz="2000" b="1">
                <a:solidFill>
                  <a:srgbClr val="FF0000"/>
                </a:solidFill>
              </a:rPr>
              <a:t>Ayer fue tarde, toda la tarde, </a:t>
            </a:r>
          </a:p>
          <a:p>
            <a:pPr algn="ctr"/>
            <a:r>
              <a:rPr lang="es-US" sz="2000" b="1">
                <a:solidFill>
                  <a:srgbClr val="FF0000"/>
                </a:solidFill>
              </a:rPr>
              <a:t>Te esperaba no venias, harto no venias, </a:t>
            </a:r>
          </a:p>
          <a:p>
            <a:pPr algn="ctr"/>
            <a:r>
              <a:rPr lang="es-US" sz="2000" b="1">
                <a:solidFill>
                  <a:srgbClr val="FF0000"/>
                </a:solidFill>
              </a:rPr>
              <a:t>Tu andabas haciendo </a:t>
            </a:r>
            <a:r>
              <a:rPr lang="es-US" sz="2000" b="1" err="1">
                <a:solidFill>
                  <a:srgbClr val="FF0000"/>
                </a:solidFill>
              </a:rPr>
              <a:t>aoler</a:t>
            </a:r>
            <a:r>
              <a:rPr lang="es-US" sz="2000" b="1">
                <a:solidFill>
                  <a:srgbClr val="FF0000"/>
                </a:solidFill>
              </a:rPr>
              <a:t> las cosas, </a:t>
            </a:r>
          </a:p>
          <a:p>
            <a:pPr algn="ctr"/>
            <a:r>
              <a:rPr lang="es-US" sz="2000" b="1">
                <a:solidFill>
                  <a:srgbClr val="FF0000"/>
                </a:solidFill>
              </a:rPr>
              <a:t>Tu vendrías al huerto y hace tanto huerto que te espero, </a:t>
            </a:r>
          </a:p>
          <a:p>
            <a:pPr algn="ctr"/>
            <a:r>
              <a:rPr lang="es-US" sz="2000" b="1">
                <a:solidFill>
                  <a:schemeClr val="tx2"/>
                </a:solidFill>
              </a:rPr>
              <a:t>||</a:t>
            </a:r>
            <a:r>
              <a:rPr lang="es-US" sz="2000" b="1">
                <a:solidFill>
                  <a:srgbClr val="FF0000"/>
                </a:solidFill>
              </a:rPr>
              <a:t> </a:t>
            </a:r>
          </a:p>
          <a:p>
            <a:pPr algn="ctr"/>
            <a:r>
              <a:rPr lang="es-US" sz="2000" b="1">
                <a:solidFill>
                  <a:srgbClr val="FF0000"/>
                </a:solidFill>
              </a:rPr>
              <a:t>La tarde se hizo noche, no me acuerdo donde,</a:t>
            </a:r>
          </a:p>
          <a:p>
            <a:pPr algn="ctr"/>
            <a:r>
              <a:rPr lang="es-US" sz="2000" b="1">
                <a:solidFill>
                  <a:srgbClr val="FF0000"/>
                </a:solidFill>
              </a:rPr>
              <a:t>Y tuve miedo de andar toda tu ausencia solo,</a:t>
            </a:r>
          </a:p>
          <a:p>
            <a:pPr algn="ctr"/>
            <a:r>
              <a:rPr lang="es-US" sz="2000" b="1">
                <a:solidFill>
                  <a:srgbClr val="FF0000"/>
                </a:solidFill>
              </a:rPr>
              <a:t>Y fue la tarde de volver al olvido </a:t>
            </a:r>
          </a:p>
          <a:p>
            <a:pPr algn="ctr"/>
            <a:r>
              <a:rPr lang="es-US" sz="2000" b="1">
                <a:solidFill>
                  <a:srgbClr val="FF0000"/>
                </a:solidFill>
              </a:rPr>
              <a:t>Y fue la hora de demandar tu cariño </a:t>
            </a:r>
          </a:p>
          <a:p>
            <a:pPr algn="ctr"/>
            <a:r>
              <a:rPr lang="es-US" sz="2000" b="1">
                <a:solidFill>
                  <a:srgbClr val="FF0000"/>
                </a:solidFill>
              </a:rPr>
              <a:t>Y me hice noche en el huerto </a:t>
            </a:r>
          </a:p>
          <a:p>
            <a:pPr algn="ctr"/>
            <a:r>
              <a:rPr lang="es-US" sz="2000" b="1">
                <a:solidFill>
                  <a:srgbClr val="FF0000"/>
                </a:solidFill>
              </a:rPr>
              <a:t>Y de entonces que ando noche tu recuerdo </a:t>
            </a:r>
            <a:endParaRPr lang="es-US" sz="2000" b="1">
              <a:solidFill>
                <a:schemeClr val="tx2"/>
              </a:solidFill>
            </a:endParaRPr>
          </a:p>
          <a:p>
            <a:pPr algn="ctr"/>
            <a:r>
              <a:rPr lang="es-US" sz="2000" b="1">
                <a:solidFill>
                  <a:schemeClr val="tx2"/>
                </a:solidFill>
              </a:rPr>
              <a:t>|||</a:t>
            </a:r>
          </a:p>
          <a:p>
            <a:pPr algn="ctr"/>
            <a:r>
              <a:rPr lang="es-US" sz="2000" b="1">
                <a:solidFill>
                  <a:srgbClr val="FF0000"/>
                </a:solidFill>
              </a:rPr>
              <a:t>Puedo decir febrero ahora, </a:t>
            </a:r>
          </a:p>
          <a:p>
            <a:pPr algn="ctr"/>
            <a:r>
              <a:rPr lang="es-US" sz="2000" b="1">
                <a:solidFill>
                  <a:srgbClr val="FF0000"/>
                </a:solidFill>
              </a:rPr>
              <a:t>Puedo mirara el infierno ahora,</a:t>
            </a:r>
          </a:p>
          <a:p>
            <a:pPr algn="ctr"/>
            <a:r>
              <a:rPr lang="es-US" sz="2000" b="1">
                <a:solidFill>
                  <a:srgbClr val="FF0000"/>
                </a:solidFill>
              </a:rPr>
              <a:t>Puedo pensar tu nombre ahora </a:t>
            </a:r>
          </a:p>
          <a:p>
            <a:pPr algn="ctr"/>
            <a:r>
              <a:rPr lang="es-US" sz="2000" b="1">
                <a:solidFill>
                  <a:srgbClr val="FF0000"/>
                </a:solidFill>
              </a:rPr>
              <a:t>Y todo me pone un temblor en las entrañas</a:t>
            </a:r>
          </a:p>
          <a:p>
            <a:pPr algn="ctr"/>
            <a:r>
              <a:rPr lang="es-US" sz="2000" b="1">
                <a:solidFill>
                  <a:srgbClr val="FF0000"/>
                </a:solidFill>
              </a:rPr>
              <a:t>Como ves con el tiempo todo cambia…</a:t>
            </a:r>
          </a:p>
          <a:p>
            <a:pPr algn="ctr"/>
            <a:endParaRPr lang="es-US" sz="2000" b="1">
              <a:solidFill>
                <a:srgbClr val="FF0000"/>
              </a:solidFill>
            </a:endParaRPr>
          </a:p>
        </p:txBody>
      </p:sp>
    </p:spTree>
    <p:extLst>
      <p:ext uri="{BB962C8B-B14F-4D97-AF65-F5344CB8AC3E}">
        <p14:creationId xmlns:p14="http://schemas.microsoft.com/office/powerpoint/2010/main" val="4264650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99D68CF-BFC4-4A66-8CA3-A0E28908C8F3}"/>
              </a:ext>
            </a:extLst>
          </p:cNvPr>
          <p:cNvPicPr>
            <a:picLocks noChangeAspect="1"/>
          </p:cNvPicPr>
          <p:nvPr/>
        </p:nvPicPr>
        <p:blipFill>
          <a:blip r:embed="rId2"/>
          <a:stretch>
            <a:fillRect/>
          </a:stretch>
        </p:blipFill>
        <p:spPr>
          <a:xfrm>
            <a:off x="-366117" y="-166687"/>
            <a:ext cx="12924234" cy="7024687"/>
          </a:xfrm>
          <a:prstGeom prst="rect">
            <a:avLst/>
          </a:prstGeom>
        </p:spPr>
      </p:pic>
      <p:sp>
        <p:nvSpPr>
          <p:cNvPr id="5" name="CuadroTexto 4">
            <a:extLst>
              <a:ext uri="{FF2B5EF4-FFF2-40B4-BE49-F238E27FC236}">
                <a16:creationId xmlns:a16="http://schemas.microsoft.com/office/drawing/2014/main" id="{CC716EF7-0B08-2D2A-0B97-37541800256C}"/>
              </a:ext>
            </a:extLst>
          </p:cNvPr>
          <p:cNvSpPr txBox="1"/>
          <p:nvPr/>
        </p:nvSpPr>
        <p:spPr>
          <a:xfrm>
            <a:off x="267890" y="428625"/>
            <a:ext cx="11656219" cy="769441"/>
          </a:xfrm>
          <a:prstGeom prst="rect">
            <a:avLst/>
          </a:prstGeom>
          <a:noFill/>
        </p:spPr>
        <p:txBody>
          <a:bodyPr wrap="square" rtlCol="0">
            <a:spAutoFit/>
          </a:bodyPr>
          <a:lstStyle/>
          <a:p>
            <a:pPr algn="l"/>
            <a:r>
              <a:rPr lang="es-US" sz="4400" b="1"/>
              <a:t>¿Cual es la diferencia entre metáfora y símil?</a:t>
            </a:r>
          </a:p>
        </p:txBody>
      </p:sp>
      <p:pic>
        <p:nvPicPr>
          <p:cNvPr id="2" name="Imagen 1">
            <a:extLst>
              <a:ext uri="{FF2B5EF4-FFF2-40B4-BE49-F238E27FC236}">
                <a16:creationId xmlns:a16="http://schemas.microsoft.com/office/drawing/2014/main" id="{25B2E0DA-B889-2ADF-5FFD-9045887023A6}"/>
              </a:ext>
            </a:extLst>
          </p:cNvPr>
          <p:cNvPicPr>
            <a:picLocks noChangeAspect="1"/>
          </p:cNvPicPr>
          <p:nvPr/>
        </p:nvPicPr>
        <p:blipFill>
          <a:blip r:embed="rId3"/>
          <a:stretch>
            <a:fillRect/>
          </a:stretch>
        </p:blipFill>
        <p:spPr>
          <a:xfrm>
            <a:off x="-113110" y="1295549"/>
            <a:ext cx="11864580" cy="5326006"/>
          </a:xfrm>
          <a:prstGeom prst="rect">
            <a:avLst/>
          </a:prstGeom>
        </p:spPr>
      </p:pic>
    </p:spTree>
    <p:extLst>
      <p:ext uri="{BB962C8B-B14F-4D97-AF65-F5344CB8AC3E}">
        <p14:creationId xmlns:p14="http://schemas.microsoft.com/office/powerpoint/2010/main" val="3356294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837D3B-3E99-3132-543A-10B4E52E4E86}"/>
              </a:ext>
            </a:extLst>
          </p:cNvPr>
          <p:cNvPicPr>
            <a:picLocks noChangeAspect="1"/>
          </p:cNvPicPr>
          <p:nvPr/>
        </p:nvPicPr>
        <p:blipFill>
          <a:blip r:embed="rId2"/>
          <a:stretch>
            <a:fillRect/>
          </a:stretch>
        </p:blipFill>
        <p:spPr>
          <a:xfrm>
            <a:off x="0" y="0"/>
            <a:ext cx="12287250" cy="6858000"/>
          </a:xfrm>
          <a:prstGeom prst="rect">
            <a:avLst/>
          </a:prstGeom>
        </p:spPr>
      </p:pic>
      <p:sp>
        <p:nvSpPr>
          <p:cNvPr id="5" name="CuadroTexto 4">
            <a:extLst>
              <a:ext uri="{FF2B5EF4-FFF2-40B4-BE49-F238E27FC236}">
                <a16:creationId xmlns:a16="http://schemas.microsoft.com/office/drawing/2014/main" id="{FAD05B05-EC1E-40C2-5788-B7C8D432D157}"/>
              </a:ext>
            </a:extLst>
          </p:cNvPr>
          <p:cNvSpPr txBox="1"/>
          <p:nvPr/>
        </p:nvSpPr>
        <p:spPr>
          <a:xfrm rot="10800000" flipV="1">
            <a:off x="845345" y="0"/>
            <a:ext cx="9763124" cy="523220"/>
          </a:xfrm>
          <a:prstGeom prst="rect">
            <a:avLst/>
          </a:prstGeom>
          <a:noFill/>
        </p:spPr>
        <p:txBody>
          <a:bodyPr wrap="square" rtlCol="0">
            <a:spAutoFit/>
          </a:bodyPr>
          <a:lstStyle/>
          <a:p>
            <a:pPr algn="l"/>
            <a:r>
              <a:rPr lang="es-US" sz="2800" b="1">
                <a:solidFill>
                  <a:srgbClr val="002060"/>
                </a:solidFill>
              </a:rPr>
              <a:t>Que diferencia existe entre personificación y anáfora?</a:t>
            </a:r>
          </a:p>
        </p:txBody>
      </p:sp>
      <p:pic>
        <p:nvPicPr>
          <p:cNvPr id="3" name="Imagen 2">
            <a:extLst>
              <a:ext uri="{FF2B5EF4-FFF2-40B4-BE49-F238E27FC236}">
                <a16:creationId xmlns:a16="http://schemas.microsoft.com/office/drawing/2014/main" id="{B5434FFD-8271-ECB5-B30B-C8C12EA94F22}"/>
              </a:ext>
            </a:extLst>
          </p:cNvPr>
          <p:cNvPicPr>
            <a:picLocks noChangeAspect="1"/>
          </p:cNvPicPr>
          <p:nvPr/>
        </p:nvPicPr>
        <p:blipFill>
          <a:blip r:embed="rId3"/>
          <a:stretch>
            <a:fillRect/>
          </a:stretch>
        </p:blipFill>
        <p:spPr>
          <a:xfrm>
            <a:off x="166687" y="776018"/>
            <a:ext cx="11665553" cy="5581919"/>
          </a:xfrm>
          <a:prstGeom prst="rect">
            <a:avLst/>
          </a:prstGeom>
        </p:spPr>
      </p:pic>
    </p:spTree>
    <p:extLst>
      <p:ext uri="{BB962C8B-B14F-4D97-AF65-F5344CB8AC3E}">
        <p14:creationId xmlns:p14="http://schemas.microsoft.com/office/powerpoint/2010/main" val="325467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4E3F7D0-5608-45A7-3F91-6D1FF6F14EFF}"/>
              </a:ext>
            </a:extLst>
          </p:cNvPr>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19979D97-BB8B-C78B-6375-8E5E71F4F423}"/>
              </a:ext>
            </a:extLst>
          </p:cNvPr>
          <p:cNvSpPr txBox="1"/>
          <p:nvPr/>
        </p:nvSpPr>
        <p:spPr>
          <a:xfrm>
            <a:off x="238125" y="0"/>
            <a:ext cx="11953875" cy="1077218"/>
          </a:xfrm>
          <a:prstGeom prst="rect">
            <a:avLst/>
          </a:prstGeom>
          <a:noFill/>
        </p:spPr>
        <p:txBody>
          <a:bodyPr wrap="square" rtlCol="0">
            <a:spAutoFit/>
          </a:bodyPr>
          <a:lstStyle/>
          <a:p>
            <a:pPr algn="l"/>
            <a:r>
              <a:rPr lang="es-US" sz="3200">
                <a:solidFill>
                  <a:schemeClr val="accent3">
                    <a:lumMod val="50000"/>
                  </a:schemeClr>
                </a:solidFill>
              </a:rPr>
              <a:t>Del poema “DEL HUERTO” del ejercicio 1,responde las siguientes preguntas:</a:t>
            </a:r>
          </a:p>
        </p:txBody>
      </p:sp>
      <p:sp>
        <p:nvSpPr>
          <p:cNvPr id="6" name="CuadroTexto 5">
            <a:extLst>
              <a:ext uri="{FF2B5EF4-FFF2-40B4-BE49-F238E27FC236}">
                <a16:creationId xmlns:a16="http://schemas.microsoft.com/office/drawing/2014/main" id="{B8B07106-3021-40F0-9A24-C8C1274EA68D}"/>
              </a:ext>
            </a:extLst>
          </p:cNvPr>
          <p:cNvSpPr txBox="1"/>
          <p:nvPr/>
        </p:nvSpPr>
        <p:spPr>
          <a:xfrm rot="10800000" flipV="1">
            <a:off x="381000" y="1077218"/>
            <a:ext cx="9810750" cy="3785652"/>
          </a:xfrm>
          <a:prstGeom prst="rect">
            <a:avLst/>
          </a:prstGeom>
          <a:noFill/>
        </p:spPr>
        <p:txBody>
          <a:bodyPr wrap="square" rtlCol="0">
            <a:spAutoFit/>
          </a:bodyPr>
          <a:lstStyle/>
          <a:p>
            <a:pPr algn="l"/>
            <a:r>
              <a:rPr lang="es-US" sz="2400" b="1">
                <a:solidFill>
                  <a:schemeClr val="accent3">
                    <a:lumMod val="50000"/>
                  </a:schemeClr>
                </a:solidFill>
              </a:rPr>
              <a:t>¿Cuál es la figura literaria predominante en los tres primeros versos de poema ?</a:t>
            </a:r>
          </a:p>
          <a:p>
            <a:pPr algn="l"/>
            <a:endParaRPr lang="es-US" sz="2400" b="1">
              <a:solidFill>
                <a:schemeClr val="accent3">
                  <a:lumMod val="50000"/>
                </a:schemeClr>
              </a:solidFill>
            </a:endParaRPr>
          </a:p>
          <a:p>
            <a:pPr algn="l"/>
            <a:r>
              <a:rPr lang="es-US" sz="2400" b="1">
                <a:solidFill>
                  <a:schemeClr val="accent3">
                    <a:lumMod val="50000"/>
                  </a:schemeClr>
                </a:solidFill>
              </a:rPr>
              <a:t>Anterior </a:t>
            </a:r>
            <a:endParaRPr lang="es-US" sz="2400" b="1" u="sng">
              <a:solidFill>
                <a:schemeClr val="accent3">
                  <a:lumMod val="50000"/>
                </a:schemeClr>
              </a:solidFill>
            </a:endParaRPr>
          </a:p>
          <a:p>
            <a:pPr algn="l"/>
            <a:r>
              <a:rPr lang="es-US" sz="2400" b="1">
                <a:solidFill>
                  <a:schemeClr val="accent3">
                    <a:lumMod val="50000"/>
                  </a:schemeClr>
                </a:solidFill>
              </a:rPr>
              <a:t>• Metáfora</a:t>
            </a:r>
          </a:p>
          <a:p>
            <a:pPr algn="l"/>
            <a:r>
              <a:rPr lang="es-US" sz="2400" b="1">
                <a:solidFill>
                  <a:schemeClr val="accent3">
                    <a:lumMod val="50000"/>
                  </a:schemeClr>
                </a:solidFill>
              </a:rPr>
              <a:t>• </a:t>
            </a:r>
            <a:r>
              <a:rPr lang="es-US" sz="2400" b="1" u="sng">
                <a:solidFill>
                  <a:schemeClr val="accent3">
                    <a:lumMod val="50000"/>
                  </a:schemeClr>
                </a:solidFill>
              </a:rPr>
              <a:t>Hipérbaton</a:t>
            </a:r>
          </a:p>
          <a:p>
            <a:pPr marL="342900" indent="-342900" algn="l">
              <a:buFont typeface="Arial" panose="020B0604020202020204" pitchFamily="34" charset="0"/>
              <a:buChar char="•"/>
            </a:pPr>
            <a:r>
              <a:rPr lang="es-US" sz="2400" b="1">
                <a:solidFill>
                  <a:schemeClr val="accent3">
                    <a:lumMod val="50000"/>
                  </a:schemeClr>
                </a:solidFill>
              </a:rPr>
              <a:t>Comparación </a:t>
            </a:r>
          </a:p>
          <a:p>
            <a:pPr marL="342900" indent="-342900" algn="l">
              <a:buFont typeface="Arial" panose="020B0604020202020204" pitchFamily="34" charset="0"/>
              <a:buChar char="•"/>
            </a:pPr>
            <a:r>
              <a:rPr lang="es-US" sz="2400" b="1">
                <a:solidFill>
                  <a:schemeClr val="accent3">
                    <a:lumMod val="50000"/>
                  </a:schemeClr>
                </a:solidFill>
              </a:rPr>
              <a:t>Hipérbole</a:t>
            </a:r>
          </a:p>
          <a:p>
            <a:pPr marL="342900" indent="-342900" algn="l">
              <a:buFont typeface="Arial" panose="020B0604020202020204" pitchFamily="34" charset="0"/>
              <a:buChar char="•"/>
            </a:pPr>
            <a:endParaRPr lang="es-US" sz="2400" b="1">
              <a:solidFill>
                <a:schemeClr val="accent3">
                  <a:lumMod val="50000"/>
                </a:schemeClr>
              </a:solidFill>
            </a:endParaRPr>
          </a:p>
          <a:p>
            <a:pPr marL="342900" indent="-342900" algn="l">
              <a:buFont typeface="Arial" panose="020B0604020202020204" pitchFamily="34" charset="0"/>
              <a:buChar char="•"/>
            </a:pPr>
            <a:endParaRPr lang="es-US" sz="2400" b="1">
              <a:solidFill>
                <a:schemeClr val="accent3">
                  <a:lumMod val="50000"/>
                </a:schemeClr>
              </a:solidFill>
            </a:endParaRPr>
          </a:p>
        </p:txBody>
      </p:sp>
      <p:sp>
        <p:nvSpPr>
          <p:cNvPr id="7" name="CuadroTexto 6">
            <a:extLst>
              <a:ext uri="{FF2B5EF4-FFF2-40B4-BE49-F238E27FC236}">
                <a16:creationId xmlns:a16="http://schemas.microsoft.com/office/drawing/2014/main" id="{88856B1D-279E-645F-47BA-3F6B9C478EE1}"/>
              </a:ext>
            </a:extLst>
          </p:cNvPr>
          <p:cNvSpPr txBox="1"/>
          <p:nvPr/>
        </p:nvSpPr>
        <p:spPr>
          <a:xfrm>
            <a:off x="381000" y="4001097"/>
            <a:ext cx="10144125" cy="2677656"/>
          </a:xfrm>
          <a:prstGeom prst="rect">
            <a:avLst/>
          </a:prstGeom>
          <a:noFill/>
        </p:spPr>
        <p:txBody>
          <a:bodyPr wrap="square" rtlCol="0">
            <a:spAutoFit/>
          </a:bodyPr>
          <a:lstStyle/>
          <a:p>
            <a:pPr algn="l"/>
            <a:r>
              <a:rPr lang="es-US" sz="2400" b="1"/>
              <a:t>¿Cuál es la figura literaria predominante en todo el poema anterior? </a:t>
            </a:r>
          </a:p>
          <a:p>
            <a:pPr algn="l"/>
            <a:endParaRPr lang="es-US" sz="2400" b="1"/>
          </a:p>
          <a:p>
            <a:pPr algn="l"/>
            <a:r>
              <a:rPr lang="es-US" sz="2400" b="1"/>
              <a:t>Anterior:</a:t>
            </a:r>
          </a:p>
          <a:p>
            <a:pPr algn="l"/>
            <a:r>
              <a:rPr lang="es-US" sz="2400" b="1"/>
              <a:t> a) anáfora </a:t>
            </a:r>
          </a:p>
          <a:p>
            <a:pPr algn="l"/>
            <a:r>
              <a:rPr lang="es-US" sz="2400" b="1"/>
              <a:t>b) </a:t>
            </a:r>
            <a:r>
              <a:rPr lang="es-US" sz="2400" b="1" u="sng"/>
              <a:t>Hipérbaton</a:t>
            </a:r>
          </a:p>
          <a:p>
            <a:pPr algn="l"/>
            <a:r>
              <a:rPr lang="es-US" sz="2400" b="1"/>
              <a:t> c) epíteto </a:t>
            </a:r>
          </a:p>
          <a:p>
            <a:pPr algn="l"/>
            <a:r>
              <a:rPr lang="es-US" sz="2400" b="1"/>
              <a:t>d) personificación</a:t>
            </a:r>
          </a:p>
        </p:txBody>
      </p:sp>
    </p:spTree>
    <p:extLst>
      <p:ext uri="{BB962C8B-B14F-4D97-AF65-F5344CB8AC3E}">
        <p14:creationId xmlns:p14="http://schemas.microsoft.com/office/powerpoint/2010/main" val="647255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AA672E-1AC1-E3D3-420B-B134600BDC72}"/>
              </a:ext>
            </a:extLst>
          </p:cNvPr>
          <p:cNvPicPr>
            <a:picLocks noChangeAspect="1"/>
          </p:cNvPicPr>
          <p:nvPr/>
        </p:nvPicPr>
        <p:blipFill>
          <a:blip r:embed="rId2"/>
          <a:stretch>
            <a:fillRect/>
          </a:stretch>
        </p:blipFill>
        <p:spPr>
          <a:xfrm>
            <a:off x="-273844" y="113110"/>
            <a:ext cx="12186138" cy="6858000"/>
          </a:xfrm>
          <a:prstGeom prst="rect">
            <a:avLst/>
          </a:prstGeom>
        </p:spPr>
      </p:pic>
      <p:sp>
        <p:nvSpPr>
          <p:cNvPr id="5" name="CuadroTexto 4">
            <a:extLst>
              <a:ext uri="{FF2B5EF4-FFF2-40B4-BE49-F238E27FC236}">
                <a16:creationId xmlns:a16="http://schemas.microsoft.com/office/drawing/2014/main" id="{E9D30A0A-6E3F-29AA-A590-BC3E080B46B2}"/>
              </a:ext>
            </a:extLst>
          </p:cNvPr>
          <p:cNvSpPr txBox="1"/>
          <p:nvPr/>
        </p:nvSpPr>
        <p:spPr>
          <a:xfrm>
            <a:off x="160734" y="267891"/>
            <a:ext cx="11912204" cy="954107"/>
          </a:xfrm>
          <a:prstGeom prst="rect">
            <a:avLst/>
          </a:prstGeom>
          <a:noFill/>
        </p:spPr>
        <p:txBody>
          <a:bodyPr wrap="square" rtlCol="0">
            <a:spAutoFit/>
          </a:bodyPr>
          <a:lstStyle/>
          <a:p>
            <a:pPr algn="l"/>
            <a:r>
              <a:rPr lang="es-US" sz="2800" b="1">
                <a:solidFill>
                  <a:schemeClr val="tx1">
                    <a:lumMod val="10000"/>
                  </a:schemeClr>
                </a:solidFill>
              </a:rPr>
              <a:t>¿Cual de las siguientes alternativas resume de mejor manera el contenido de la primera estrofa del poema anterior: La angustia de alguien?</a:t>
            </a:r>
          </a:p>
        </p:txBody>
      </p:sp>
      <p:sp>
        <p:nvSpPr>
          <p:cNvPr id="6" name="CuadroTexto 5">
            <a:extLst>
              <a:ext uri="{FF2B5EF4-FFF2-40B4-BE49-F238E27FC236}">
                <a16:creationId xmlns:a16="http://schemas.microsoft.com/office/drawing/2014/main" id="{C3293DF6-88B3-EDC2-80AE-9AD852BD5F20}"/>
              </a:ext>
            </a:extLst>
          </p:cNvPr>
          <p:cNvSpPr txBox="1"/>
          <p:nvPr/>
        </p:nvSpPr>
        <p:spPr>
          <a:xfrm>
            <a:off x="-1" y="1489889"/>
            <a:ext cx="7643813" cy="1569660"/>
          </a:xfrm>
          <a:prstGeom prst="rect">
            <a:avLst/>
          </a:prstGeom>
          <a:noFill/>
        </p:spPr>
        <p:txBody>
          <a:bodyPr wrap="square" rtlCol="0">
            <a:spAutoFit/>
          </a:bodyPr>
          <a:lstStyle/>
          <a:p>
            <a:pPr algn="l"/>
            <a:r>
              <a:rPr lang="es-US" sz="2400" b="1">
                <a:solidFill>
                  <a:schemeClr val="tx1">
                    <a:lumMod val="10000"/>
                  </a:schemeClr>
                </a:solidFill>
              </a:rPr>
              <a:t>A) Porque su amor no es correspondido.
B) Ya que ama demasiado y eso le duele.
</a:t>
            </a:r>
            <a:r>
              <a:rPr lang="es-US" sz="2400" b="1" u="sng">
                <a:solidFill>
                  <a:schemeClr val="tx1">
                    <a:lumMod val="10000"/>
                  </a:schemeClr>
                </a:solidFill>
              </a:rPr>
              <a:t>C) Que desea que su amor llegue a la cita.</a:t>
            </a:r>
            <a:r>
              <a:rPr lang="es-US" sz="2400" b="1">
                <a:solidFill>
                  <a:schemeClr val="tx1">
                    <a:lumMod val="10000"/>
                  </a:schemeClr>
                </a:solidFill>
              </a:rPr>
              <a:t>
D) Quien siente que ha sido engañado por su amor.​</a:t>
            </a:r>
          </a:p>
        </p:txBody>
      </p:sp>
      <p:sp>
        <p:nvSpPr>
          <p:cNvPr id="7" name="CuadroTexto 6">
            <a:extLst>
              <a:ext uri="{FF2B5EF4-FFF2-40B4-BE49-F238E27FC236}">
                <a16:creationId xmlns:a16="http://schemas.microsoft.com/office/drawing/2014/main" id="{CDA4DB00-3D7D-6FE7-6AFD-2FE32BC7B558}"/>
              </a:ext>
            </a:extLst>
          </p:cNvPr>
          <p:cNvSpPr txBox="1"/>
          <p:nvPr/>
        </p:nvSpPr>
        <p:spPr>
          <a:xfrm flipH="1">
            <a:off x="-1" y="3059549"/>
            <a:ext cx="10810878" cy="3046988"/>
          </a:xfrm>
          <a:prstGeom prst="rect">
            <a:avLst/>
          </a:prstGeom>
          <a:noFill/>
        </p:spPr>
        <p:txBody>
          <a:bodyPr wrap="square" rtlCol="0">
            <a:spAutoFit/>
          </a:bodyPr>
          <a:lstStyle/>
          <a:p>
            <a:pPr algn="l"/>
            <a:endParaRPr lang="es-US" sz="2400" b="1">
              <a:solidFill>
                <a:schemeClr val="bg1"/>
              </a:solidFill>
            </a:endParaRPr>
          </a:p>
          <a:p>
            <a:pPr algn="l"/>
            <a:r>
              <a:rPr lang="es-US" sz="2400" b="1">
                <a:solidFill>
                  <a:schemeClr val="bg1"/>
                </a:solidFill>
              </a:rPr>
              <a:t>¿Cual de las siguientes alternativas resume de mejor manera el contenido de la segunda estrofa del poema anterior: El sufrimiento de alguien?</a:t>
            </a:r>
          </a:p>
          <a:p>
            <a:pPr algn="l"/>
            <a:endParaRPr lang="es-US" sz="2400" b="1" u="sng">
              <a:solidFill>
                <a:schemeClr val="bg1"/>
              </a:solidFill>
            </a:endParaRPr>
          </a:p>
          <a:p>
            <a:pPr algn="l"/>
            <a:r>
              <a:rPr lang="es-US" sz="2400" b="1" u="sng">
                <a:solidFill>
                  <a:schemeClr val="bg1"/>
                </a:solidFill>
              </a:rPr>
              <a:t>A) Ya que tiene que olvidar a su amor.</a:t>
            </a:r>
            <a:r>
              <a:rPr lang="es-US" sz="2400" b="1">
                <a:solidFill>
                  <a:schemeClr val="bg1"/>
                </a:solidFill>
              </a:rPr>
              <a:t>
B) Porque tiene que irse del lugar donde está su amor.
C) Que tiene miedo de volver a enamorarse.
D) Cuando el amor es muy fuerte.</a:t>
            </a:r>
          </a:p>
        </p:txBody>
      </p:sp>
    </p:spTree>
    <p:extLst>
      <p:ext uri="{BB962C8B-B14F-4D97-AF65-F5344CB8AC3E}">
        <p14:creationId xmlns:p14="http://schemas.microsoft.com/office/powerpoint/2010/main" val="1662992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93E21C5-CAA0-8B9A-6129-BE1464EFE930}"/>
              </a:ext>
            </a:extLst>
          </p:cNvPr>
          <p:cNvPicPr>
            <a:picLocks noChangeAspect="1"/>
          </p:cNvPicPr>
          <p:nvPr/>
        </p:nvPicPr>
        <p:blipFill>
          <a:blip r:embed="rId2"/>
          <a:stretch>
            <a:fillRect/>
          </a:stretch>
        </p:blipFill>
        <p:spPr>
          <a:xfrm>
            <a:off x="-89297" y="226219"/>
            <a:ext cx="12192001" cy="6858000"/>
          </a:xfrm>
          <a:prstGeom prst="rect">
            <a:avLst/>
          </a:prstGeom>
        </p:spPr>
      </p:pic>
      <p:sp>
        <p:nvSpPr>
          <p:cNvPr id="2" name="CuadroTexto 1">
            <a:extLst>
              <a:ext uri="{FF2B5EF4-FFF2-40B4-BE49-F238E27FC236}">
                <a16:creationId xmlns:a16="http://schemas.microsoft.com/office/drawing/2014/main" id="{F35D732D-1613-643C-88AA-3974207A9731}"/>
              </a:ext>
            </a:extLst>
          </p:cNvPr>
          <p:cNvSpPr txBox="1"/>
          <p:nvPr/>
        </p:nvSpPr>
        <p:spPr>
          <a:xfrm>
            <a:off x="-1" y="-111323"/>
            <a:ext cx="12537280" cy="3385542"/>
          </a:xfrm>
          <a:prstGeom prst="rect">
            <a:avLst/>
          </a:prstGeom>
          <a:noFill/>
        </p:spPr>
        <p:txBody>
          <a:bodyPr wrap="square" rtlCol="0">
            <a:spAutoFit/>
          </a:bodyPr>
          <a:lstStyle/>
          <a:p>
            <a:pPr algn="l"/>
            <a:r>
              <a:rPr lang="es-US"/>
              <a:t>
</a:t>
            </a:r>
            <a:r>
              <a:rPr lang="es-US" sz="2800" b="1">
                <a:solidFill>
                  <a:schemeClr val="bg1"/>
                </a:solidFill>
              </a:rPr>
              <a:t>- Cuál de las siguientes alternativas resume el contenido de la tercera es
poema anterior:
a) El amor ha vuelto a la vida del hablante del poema</a:t>
            </a:r>
            <a:r>
              <a:rPr lang="es-US" sz="2800" b="1" u="sng">
                <a:solidFill>
                  <a:schemeClr val="bg1"/>
                </a:solidFill>
              </a:rPr>
              <a:t>.
B) Ha pasado el tiempo y el hablante está olvidando a su gran amor
</a:t>
            </a:r>
            <a:r>
              <a:rPr lang="es-US" sz="2800" b="1">
                <a:solidFill>
                  <a:schemeClr val="bg1"/>
                </a:solidFill>
              </a:rPr>
              <a:t>c) El hablante tiene una gran depresión porque no puede olvidar
amor.
D) El hablante reclama por los sufrimientos que pasa en su vida​</a:t>
            </a:r>
          </a:p>
        </p:txBody>
      </p:sp>
    </p:spTree>
    <p:extLst>
      <p:ext uri="{BB962C8B-B14F-4D97-AF65-F5344CB8AC3E}">
        <p14:creationId xmlns:p14="http://schemas.microsoft.com/office/powerpoint/2010/main" val="1680648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7DA74B-DE97-7480-9EEF-3FEF2C597839}"/>
              </a:ext>
            </a:extLst>
          </p:cNvPr>
          <p:cNvPicPr>
            <a:picLocks noChangeAspect="1"/>
          </p:cNvPicPr>
          <p:nvPr/>
        </p:nvPicPr>
        <p:blipFill>
          <a:blip r:embed="rId2"/>
          <a:stretch>
            <a:fillRect/>
          </a:stretch>
        </p:blipFill>
        <p:spPr>
          <a:xfrm>
            <a:off x="-5953" y="0"/>
            <a:ext cx="12192000" cy="6858000"/>
          </a:xfrm>
          <a:prstGeom prst="rect">
            <a:avLst/>
          </a:prstGeom>
        </p:spPr>
      </p:pic>
      <p:sp>
        <p:nvSpPr>
          <p:cNvPr id="2" name="CuadroTexto 1">
            <a:extLst>
              <a:ext uri="{FF2B5EF4-FFF2-40B4-BE49-F238E27FC236}">
                <a16:creationId xmlns:a16="http://schemas.microsoft.com/office/drawing/2014/main" id="{30CCAA69-248F-05BC-912B-ACF7D8EAB018}"/>
              </a:ext>
            </a:extLst>
          </p:cNvPr>
          <p:cNvSpPr txBox="1"/>
          <p:nvPr/>
        </p:nvSpPr>
        <p:spPr>
          <a:xfrm>
            <a:off x="5175647" y="2514600"/>
            <a:ext cx="1828800" cy="1828800"/>
          </a:xfrm>
          <a:prstGeom prst="rect">
            <a:avLst/>
          </a:prstGeom>
          <a:noFill/>
        </p:spPr>
        <p:txBody>
          <a:bodyPr wrap="square" rtlCol="0">
            <a:spAutoFit/>
          </a:bodyPr>
          <a:lstStyle/>
          <a:p>
            <a:pPr algn="l"/>
            <a:endParaRPr lang="es-US"/>
          </a:p>
        </p:txBody>
      </p:sp>
      <p:sp>
        <p:nvSpPr>
          <p:cNvPr id="3" name="CuadroTexto 2">
            <a:extLst>
              <a:ext uri="{FF2B5EF4-FFF2-40B4-BE49-F238E27FC236}">
                <a16:creationId xmlns:a16="http://schemas.microsoft.com/office/drawing/2014/main" id="{EA5E5D8D-F2A7-4396-818E-9B1610AFA76A}"/>
              </a:ext>
            </a:extLst>
          </p:cNvPr>
          <p:cNvSpPr txBox="1"/>
          <p:nvPr/>
        </p:nvSpPr>
        <p:spPr>
          <a:xfrm>
            <a:off x="5953" y="83344"/>
            <a:ext cx="12275344" cy="3108543"/>
          </a:xfrm>
          <a:prstGeom prst="rect">
            <a:avLst/>
          </a:prstGeom>
          <a:noFill/>
        </p:spPr>
        <p:txBody>
          <a:bodyPr wrap="square" rtlCol="0">
            <a:spAutoFit/>
          </a:bodyPr>
          <a:lstStyle/>
          <a:p>
            <a:pPr algn="l"/>
            <a:r>
              <a:rPr lang="es-US" sz="2800" b="1">
                <a:solidFill>
                  <a:srgbClr val="0070C0"/>
                </a:solidFill>
              </a:rPr>
              <a:t>Responde las siguientes preguntas con base al texto: </a:t>
            </a:r>
          </a:p>
          <a:p>
            <a:pPr algn="l"/>
            <a:endParaRPr lang="es-US" sz="2800" b="1">
              <a:solidFill>
                <a:srgbClr val="0070C0"/>
              </a:solidFill>
            </a:endParaRPr>
          </a:p>
          <a:p>
            <a:pPr algn="l"/>
            <a:r>
              <a:rPr lang="es-US" sz="2800" b="1">
                <a:solidFill>
                  <a:srgbClr val="0070C0"/>
                </a:solidFill>
              </a:rPr>
              <a:t>Eres un arco iris de múltiples colores, tu Valparaíso, “puerto principal”, tus mujeres son blancas margaritas todas ellas arrancadas de tu mar. Al mirarte de Playa Ancha, “lindo puerto”, allí se ven las naves al salir y al entrar. El marino te canta esta canción y yo sin ti no vivo: “Puerto de mi amor”. […] “La joya del Pacífico” te llaman los marinos y yo te llamo “Encanto” como Viña del Mar. </a:t>
            </a:r>
          </a:p>
        </p:txBody>
      </p:sp>
      <p:sp>
        <p:nvSpPr>
          <p:cNvPr id="5" name="CuadroTexto 4">
            <a:extLst>
              <a:ext uri="{FF2B5EF4-FFF2-40B4-BE49-F238E27FC236}">
                <a16:creationId xmlns:a16="http://schemas.microsoft.com/office/drawing/2014/main" id="{6E4AC070-9EDF-ED30-3E07-B1740212986C}"/>
              </a:ext>
            </a:extLst>
          </p:cNvPr>
          <p:cNvSpPr txBox="1"/>
          <p:nvPr/>
        </p:nvSpPr>
        <p:spPr>
          <a:xfrm>
            <a:off x="5953" y="3322856"/>
            <a:ext cx="11775280" cy="3108543"/>
          </a:xfrm>
          <a:prstGeom prst="rect">
            <a:avLst/>
          </a:prstGeom>
          <a:noFill/>
        </p:spPr>
        <p:txBody>
          <a:bodyPr wrap="square" rtlCol="0">
            <a:spAutoFit/>
          </a:bodyPr>
          <a:lstStyle/>
          <a:p>
            <a:pPr algn="l"/>
            <a:r>
              <a:rPr lang="es-US" sz="2800" b="1">
                <a:solidFill>
                  <a:srgbClr val="0070C0"/>
                </a:solidFill>
              </a:rPr>
              <a:t>La expresión: …Eres un arco iris de múltiples colores, tu Valparaíso, puerto principal,… se refiere simbólicamente a que Valparaíso es: </a:t>
            </a:r>
          </a:p>
          <a:p>
            <a:pPr marL="514350" indent="-514350" algn="l">
              <a:buAutoNum type="alphaLcParenR"/>
            </a:pPr>
            <a:r>
              <a:rPr lang="es-US" sz="2800" b="1">
                <a:solidFill>
                  <a:srgbClr val="0070C0"/>
                </a:solidFill>
              </a:rPr>
              <a:t>Un puerto oscuro donde llueve mucho. </a:t>
            </a:r>
          </a:p>
          <a:p>
            <a:pPr algn="l"/>
            <a:r>
              <a:rPr lang="es-US" sz="2800" b="1">
                <a:solidFill>
                  <a:srgbClr val="0070C0"/>
                </a:solidFill>
              </a:rPr>
              <a:t>b) Un lugar enorme y cercano a la playa. </a:t>
            </a:r>
          </a:p>
          <a:p>
            <a:pPr algn="l"/>
            <a:r>
              <a:rPr lang="es-US" sz="2800" b="1" u="sng">
                <a:solidFill>
                  <a:srgbClr val="0070C0"/>
                </a:solidFill>
              </a:rPr>
              <a:t>C) Un sitio bello por el colorido de sus casas y lugares. </a:t>
            </a:r>
          </a:p>
          <a:p>
            <a:pPr algn="l"/>
            <a:r>
              <a:rPr lang="es-US" sz="2800" b="1">
                <a:solidFill>
                  <a:srgbClr val="0070C0"/>
                </a:solidFill>
              </a:rPr>
              <a:t>D) Una zona donde se pueden ver muchos pintores que trabajan una gran variedad de colores</a:t>
            </a:r>
          </a:p>
        </p:txBody>
      </p:sp>
    </p:spTree>
    <p:extLst>
      <p:ext uri="{BB962C8B-B14F-4D97-AF65-F5344CB8AC3E}">
        <p14:creationId xmlns:p14="http://schemas.microsoft.com/office/powerpoint/2010/main" val="3833241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B8966F4-6192-5A9C-762A-918B993F6EBD}"/>
              </a:ext>
            </a:extLst>
          </p:cNvPr>
          <p:cNvPicPr>
            <a:picLocks noChangeAspect="1"/>
          </p:cNvPicPr>
          <p:nvPr/>
        </p:nvPicPr>
        <p:blipFill>
          <a:blip r:embed="rId2"/>
          <a:stretch>
            <a:fillRect/>
          </a:stretch>
        </p:blipFill>
        <p:spPr>
          <a:xfrm>
            <a:off x="-333375" y="-83140"/>
            <a:ext cx="12299156" cy="7024280"/>
          </a:xfrm>
          <a:prstGeom prst="rect">
            <a:avLst/>
          </a:prstGeom>
        </p:spPr>
      </p:pic>
      <p:sp>
        <p:nvSpPr>
          <p:cNvPr id="3" name="CuadroTexto 2">
            <a:extLst>
              <a:ext uri="{FF2B5EF4-FFF2-40B4-BE49-F238E27FC236}">
                <a16:creationId xmlns:a16="http://schemas.microsoft.com/office/drawing/2014/main" id="{2FDCB953-C5D6-1379-2846-BBF2765166C6}"/>
              </a:ext>
            </a:extLst>
          </p:cNvPr>
          <p:cNvSpPr txBox="1"/>
          <p:nvPr/>
        </p:nvSpPr>
        <p:spPr>
          <a:xfrm>
            <a:off x="0" y="0"/>
            <a:ext cx="11299032" cy="2246769"/>
          </a:xfrm>
          <a:prstGeom prst="rect">
            <a:avLst/>
          </a:prstGeom>
          <a:noFill/>
        </p:spPr>
        <p:txBody>
          <a:bodyPr wrap="square" rtlCol="0">
            <a:spAutoFit/>
          </a:bodyPr>
          <a:lstStyle/>
          <a:p>
            <a:pPr algn="l"/>
            <a:r>
              <a:rPr lang="es-US" sz="2800" b="1">
                <a:solidFill>
                  <a:schemeClr val="accent6">
                    <a:lumMod val="50000"/>
                  </a:schemeClr>
                </a:solidFill>
              </a:rPr>
              <a:t>Según lo leído podemos concluir que este texto se puede resumir como:</a:t>
            </a:r>
          </a:p>
          <a:p>
            <a:pPr algn="l"/>
            <a:r>
              <a:rPr lang="es-US" sz="2800" b="1" u="sng">
                <a:solidFill>
                  <a:schemeClr val="accent6">
                    <a:lumMod val="50000"/>
                  </a:schemeClr>
                </a:solidFill>
              </a:rPr>
              <a:t>■Una gran comparación</a:t>
            </a:r>
          </a:p>
          <a:p>
            <a:pPr algn="l"/>
            <a:r>
              <a:rPr lang="es-US" sz="2800" b="1">
                <a:solidFill>
                  <a:schemeClr val="accent6">
                    <a:lumMod val="50000"/>
                  </a:schemeClr>
                </a:solidFill>
              </a:rPr>
              <a:t>■ Una metáfora
■Una hipérbole </a:t>
            </a:r>
          </a:p>
          <a:p>
            <a:pPr algn="l"/>
            <a:r>
              <a:rPr lang="es-US" sz="2800" b="1">
                <a:solidFill>
                  <a:schemeClr val="accent6">
                    <a:lumMod val="50000"/>
                  </a:schemeClr>
                </a:solidFill>
              </a:rPr>
              <a:t>■ Una antítesis</a:t>
            </a:r>
          </a:p>
        </p:txBody>
      </p:sp>
      <p:sp>
        <p:nvSpPr>
          <p:cNvPr id="2" name="CuadroTexto 1">
            <a:extLst>
              <a:ext uri="{FF2B5EF4-FFF2-40B4-BE49-F238E27FC236}">
                <a16:creationId xmlns:a16="http://schemas.microsoft.com/office/drawing/2014/main" id="{79BA2A48-B0B5-6CEB-42A8-71A422D188C6}"/>
              </a:ext>
            </a:extLst>
          </p:cNvPr>
          <p:cNvSpPr txBox="1"/>
          <p:nvPr/>
        </p:nvSpPr>
        <p:spPr>
          <a:xfrm>
            <a:off x="0" y="2399110"/>
            <a:ext cx="11084719" cy="2677656"/>
          </a:xfrm>
          <a:prstGeom prst="rect">
            <a:avLst/>
          </a:prstGeom>
          <a:noFill/>
        </p:spPr>
        <p:txBody>
          <a:bodyPr wrap="square" rtlCol="0">
            <a:spAutoFit/>
          </a:bodyPr>
          <a:lstStyle/>
          <a:p>
            <a:pPr algn="l"/>
            <a:r>
              <a:rPr lang="es-US" sz="2800" b="1">
                <a:solidFill>
                  <a:schemeClr val="accent6">
                    <a:lumMod val="50000"/>
                  </a:schemeClr>
                </a:solidFill>
              </a:rPr>
              <a:t> La expresión ennegrecida:” tus mujeres son blancas margaritas”… corresponde la figura literaria:
● Comparación </a:t>
            </a:r>
            <a:r>
              <a:rPr lang="es-US" sz="2800" b="1" u="sng">
                <a:solidFill>
                  <a:schemeClr val="accent6">
                    <a:lumMod val="50000"/>
                  </a:schemeClr>
                </a:solidFill>
              </a:rPr>
              <a:t>
</a:t>
            </a:r>
            <a:r>
              <a:rPr lang="es-US" sz="2800" b="1">
                <a:solidFill>
                  <a:schemeClr val="accent6">
                    <a:lumMod val="50000"/>
                  </a:schemeClr>
                </a:solidFill>
              </a:rPr>
              <a:t>●Antítesis
●Hipérbole
</a:t>
            </a:r>
            <a:r>
              <a:rPr lang="es-US" sz="2800" b="1" u="sng">
                <a:solidFill>
                  <a:schemeClr val="accent6">
                    <a:lumMod val="50000"/>
                  </a:schemeClr>
                </a:solidFill>
              </a:rPr>
              <a:t>●Metáfora​</a:t>
            </a:r>
          </a:p>
        </p:txBody>
      </p:sp>
    </p:spTree>
    <p:extLst>
      <p:ext uri="{BB962C8B-B14F-4D97-AF65-F5344CB8AC3E}">
        <p14:creationId xmlns:p14="http://schemas.microsoft.com/office/powerpoint/2010/main" val="3251373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5811CB-5416-5E40-7791-C7EA8C1E7357}"/>
              </a:ext>
            </a:extLst>
          </p:cNvPr>
          <p:cNvSpPr txBox="1"/>
          <p:nvPr/>
        </p:nvSpPr>
        <p:spPr>
          <a:xfrm>
            <a:off x="5175647" y="2514600"/>
            <a:ext cx="1828800" cy="1828800"/>
          </a:xfrm>
          <a:prstGeom prst="rect">
            <a:avLst/>
          </a:prstGeom>
          <a:noFill/>
        </p:spPr>
        <p:txBody>
          <a:bodyPr wrap="square" rtlCol="0">
            <a:spAutoFit/>
          </a:bodyPr>
          <a:lstStyle/>
          <a:p>
            <a:pPr algn="l"/>
            <a:endParaRPr lang="es-US"/>
          </a:p>
        </p:txBody>
      </p:sp>
      <p:pic>
        <p:nvPicPr>
          <p:cNvPr id="5" name="Imagen 4">
            <a:extLst>
              <a:ext uri="{FF2B5EF4-FFF2-40B4-BE49-F238E27FC236}">
                <a16:creationId xmlns:a16="http://schemas.microsoft.com/office/drawing/2014/main" id="{F21A7EFD-99F7-1113-AC99-F1A58B8CF558}"/>
              </a:ext>
            </a:extLst>
          </p:cNvPr>
          <p:cNvPicPr>
            <a:picLocks noChangeAspect="1"/>
          </p:cNvPicPr>
          <p:nvPr/>
        </p:nvPicPr>
        <p:blipFill>
          <a:blip r:embed="rId2"/>
          <a:stretch>
            <a:fillRect/>
          </a:stretch>
        </p:blipFill>
        <p:spPr>
          <a:xfrm>
            <a:off x="-5953" y="0"/>
            <a:ext cx="12191999" cy="6858000"/>
          </a:xfrm>
          <a:prstGeom prst="rect">
            <a:avLst/>
          </a:prstGeom>
        </p:spPr>
      </p:pic>
      <p:sp>
        <p:nvSpPr>
          <p:cNvPr id="6" name="CuadroTexto 5">
            <a:extLst>
              <a:ext uri="{FF2B5EF4-FFF2-40B4-BE49-F238E27FC236}">
                <a16:creationId xmlns:a16="http://schemas.microsoft.com/office/drawing/2014/main" id="{5932EA5A-BF7F-D6A7-BAEE-E8E3676B80B7}"/>
              </a:ext>
            </a:extLst>
          </p:cNvPr>
          <p:cNvSpPr txBox="1"/>
          <p:nvPr/>
        </p:nvSpPr>
        <p:spPr>
          <a:xfrm>
            <a:off x="0" y="2"/>
            <a:ext cx="12192000" cy="1323439"/>
          </a:xfrm>
          <a:prstGeom prst="rect">
            <a:avLst/>
          </a:prstGeom>
          <a:noFill/>
        </p:spPr>
        <p:txBody>
          <a:bodyPr wrap="square" rtlCol="0">
            <a:spAutoFit/>
          </a:bodyPr>
          <a:lstStyle/>
          <a:p>
            <a:pPr algn="l"/>
            <a:r>
              <a:rPr lang="es-US" sz="4000" b="1">
                <a:solidFill>
                  <a:schemeClr val="bg1"/>
                </a:solidFill>
              </a:rPr>
              <a:t>Explica por que razón son importantes las figuras literarias para la literatura y la poesía .</a:t>
            </a:r>
          </a:p>
        </p:txBody>
      </p:sp>
      <p:sp>
        <p:nvSpPr>
          <p:cNvPr id="7" name="CuadroTexto 6">
            <a:extLst>
              <a:ext uri="{FF2B5EF4-FFF2-40B4-BE49-F238E27FC236}">
                <a16:creationId xmlns:a16="http://schemas.microsoft.com/office/drawing/2014/main" id="{0511BBBC-6CC3-5004-16C2-29C968569072}"/>
              </a:ext>
            </a:extLst>
          </p:cNvPr>
          <p:cNvSpPr txBox="1"/>
          <p:nvPr/>
        </p:nvSpPr>
        <p:spPr>
          <a:xfrm>
            <a:off x="5074443" y="2455068"/>
            <a:ext cx="1828800" cy="369332"/>
          </a:xfrm>
          <a:prstGeom prst="rect">
            <a:avLst/>
          </a:prstGeom>
          <a:noFill/>
        </p:spPr>
        <p:txBody>
          <a:bodyPr wrap="square" rtlCol="0">
            <a:spAutoFit/>
          </a:bodyPr>
          <a:lstStyle/>
          <a:p>
            <a:pPr algn="l"/>
            <a:endParaRPr lang="es-US" b="1"/>
          </a:p>
        </p:txBody>
      </p:sp>
      <p:sp>
        <p:nvSpPr>
          <p:cNvPr id="8" name="CuadroTexto 7">
            <a:extLst>
              <a:ext uri="{FF2B5EF4-FFF2-40B4-BE49-F238E27FC236}">
                <a16:creationId xmlns:a16="http://schemas.microsoft.com/office/drawing/2014/main" id="{6406C22E-740D-1754-AD6B-70DA4F0A6233}"/>
              </a:ext>
            </a:extLst>
          </p:cNvPr>
          <p:cNvSpPr txBox="1"/>
          <p:nvPr/>
        </p:nvSpPr>
        <p:spPr>
          <a:xfrm>
            <a:off x="0" y="1413063"/>
            <a:ext cx="11513345" cy="4031873"/>
          </a:xfrm>
          <a:prstGeom prst="rect">
            <a:avLst/>
          </a:prstGeom>
          <a:noFill/>
        </p:spPr>
        <p:txBody>
          <a:bodyPr wrap="square" rtlCol="0">
            <a:spAutoFit/>
          </a:bodyPr>
          <a:lstStyle/>
          <a:p>
            <a:pPr algn="l"/>
            <a:r>
              <a:rPr lang="es-US" sz="3200" b="1">
                <a:solidFill>
                  <a:schemeClr val="bg1"/>
                </a:solidFill>
              </a:rPr>
              <a:t>Fuera del lenguaje cotidiano, donde más ejemplos encontramos de figura retórica es en la literatura. Especialmente la poesía es el género rey que más recurre a ella.</a:t>
            </a:r>
          </a:p>
          <a:p>
            <a:pPr algn="l"/>
            <a:r>
              <a:rPr lang="es-US" sz="3200" b="1">
                <a:solidFill>
                  <a:schemeClr val="bg1"/>
                </a:solidFill>
              </a:rPr>
              <a:t>La razón es sencilla: dentro de un verso el poeta debe expresar mucho más que palabras. El resto de géneros literarios no se quedan atrás, sobre todo, por la riqueza que supone para el lenguaje. La figuras retóricas posibilitan al escritor expresar emociones que impacten en la sensibilidad del lector.</a:t>
            </a:r>
          </a:p>
        </p:txBody>
      </p:sp>
    </p:spTree>
    <p:extLst>
      <p:ext uri="{BB962C8B-B14F-4D97-AF65-F5344CB8AC3E}">
        <p14:creationId xmlns:p14="http://schemas.microsoft.com/office/powerpoint/2010/main" val="145592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B42BDF8-8F5E-789E-8249-D238346183FC}"/>
              </a:ext>
            </a:extLst>
          </p:cNvPr>
          <p:cNvPicPr>
            <a:picLocks noChangeAspect="1"/>
          </p:cNvPicPr>
          <p:nvPr/>
        </p:nvPicPr>
        <p:blipFill>
          <a:blip r:embed="rId2"/>
          <a:stretch>
            <a:fillRect/>
          </a:stretch>
        </p:blipFill>
        <p:spPr>
          <a:xfrm>
            <a:off x="0" y="0"/>
            <a:ext cx="12192000" cy="6858000"/>
          </a:xfrm>
          <a:prstGeom prst="rect">
            <a:avLst/>
          </a:prstGeom>
        </p:spPr>
      </p:pic>
      <p:sp>
        <p:nvSpPr>
          <p:cNvPr id="9" name="CuadroTexto 8">
            <a:extLst>
              <a:ext uri="{FF2B5EF4-FFF2-40B4-BE49-F238E27FC236}">
                <a16:creationId xmlns:a16="http://schemas.microsoft.com/office/drawing/2014/main" id="{736294F7-E06A-8A66-E3F3-F92682459715}"/>
              </a:ext>
            </a:extLst>
          </p:cNvPr>
          <p:cNvSpPr txBox="1"/>
          <p:nvPr/>
        </p:nvSpPr>
        <p:spPr>
          <a:xfrm>
            <a:off x="2297905" y="321469"/>
            <a:ext cx="7822407" cy="646331"/>
          </a:xfrm>
          <a:prstGeom prst="rect">
            <a:avLst/>
          </a:prstGeom>
          <a:noFill/>
        </p:spPr>
        <p:txBody>
          <a:bodyPr wrap="square" rtlCol="0">
            <a:spAutoFit/>
          </a:bodyPr>
          <a:lstStyle/>
          <a:p>
            <a:pPr algn="l"/>
            <a:r>
              <a:rPr lang="es-US" sz="3600" b="1">
                <a:solidFill>
                  <a:srgbClr val="C00000"/>
                </a:solidFill>
                <a:latin typeface="Algerian" panose="02000000000000000000"/>
              </a:rPr>
              <a:t>Taller 1.  MEDIOS DE COMUNICACION</a:t>
            </a:r>
          </a:p>
        </p:txBody>
      </p:sp>
      <p:sp>
        <p:nvSpPr>
          <p:cNvPr id="10" name="CuadroTexto 9">
            <a:extLst>
              <a:ext uri="{FF2B5EF4-FFF2-40B4-BE49-F238E27FC236}">
                <a16:creationId xmlns:a16="http://schemas.microsoft.com/office/drawing/2014/main" id="{005F9401-ECEE-58D9-666A-E10BF405E7C5}"/>
              </a:ext>
            </a:extLst>
          </p:cNvPr>
          <p:cNvSpPr txBox="1"/>
          <p:nvPr/>
        </p:nvSpPr>
        <p:spPr>
          <a:xfrm>
            <a:off x="642939" y="1818084"/>
            <a:ext cx="10239374" cy="707886"/>
          </a:xfrm>
          <a:prstGeom prst="rect">
            <a:avLst/>
          </a:prstGeom>
          <a:noFill/>
        </p:spPr>
        <p:txBody>
          <a:bodyPr wrap="square" rtlCol="0">
            <a:spAutoFit/>
          </a:bodyPr>
          <a:lstStyle/>
          <a:p>
            <a:pPr algn="l"/>
            <a:r>
              <a:rPr lang="es-US" sz="4000" b="1">
                <a:solidFill>
                  <a:schemeClr val="tx2"/>
                </a:solidFill>
                <a:latin typeface="Aharoni" panose="02010803020104030203" pitchFamily="2" charset="-79"/>
                <a:cs typeface="Aharoni" panose="02010803020104030203" pitchFamily="2" charset="-79"/>
              </a:rPr>
              <a:t>1.¿Que es la comunicación?</a:t>
            </a:r>
          </a:p>
        </p:txBody>
      </p:sp>
      <p:sp>
        <p:nvSpPr>
          <p:cNvPr id="12" name="CuadroTexto 11">
            <a:extLst>
              <a:ext uri="{FF2B5EF4-FFF2-40B4-BE49-F238E27FC236}">
                <a16:creationId xmlns:a16="http://schemas.microsoft.com/office/drawing/2014/main" id="{ADB8E143-A495-7084-E01B-44CB6EDE59D5}"/>
              </a:ext>
            </a:extLst>
          </p:cNvPr>
          <p:cNvSpPr txBox="1"/>
          <p:nvPr/>
        </p:nvSpPr>
        <p:spPr>
          <a:xfrm>
            <a:off x="1038224" y="2402859"/>
            <a:ext cx="10239374" cy="3970318"/>
          </a:xfrm>
          <a:prstGeom prst="rect">
            <a:avLst/>
          </a:prstGeom>
          <a:noFill/>
        </p:spPr>
        <p:txBody>
          <a:bodyPr wrap="square" rtlCol="0">
            <a:spAutoFit/>
          </a:bodyPr>
          <a:lstStyle/>
          <a:p>
            <a:pPr algn="l"/>
            <a:r>
              <a:rPr lang="es-US" sz="3600" b="1">
                <a:solidFill>
                  <a:schemeClr val="bg1"/>
                </a:solidFill>
              </a:rPr>
              <a:t>La </a:t>
            </a:r>
            <a:r>
              <a:rPr lang="es-US" sz="3600" b="1">
                <a:solidFill>
                  <a:schemeClr val="tx2"/>
                </a:solidFill>
              </a:rPr>
              <a:t>comunicación</a:t>
            </a:r>
            <a:r>
              <a:rPr lang="es-US" sz="3600" b="1">
                <a:solidFill>
                  <a:schemeClr val="bg1"/>
                </a:solidFill>
              </a:rPr>
              <a:t> es la forma de interacción entre dos o más personas, ya sea mediante la palabra hablada o escrita, gestos, ademanes, expresiones emocionales, etc., cuyo resultado es el intercambio de significados que conducen a la comprensión y, en el mejor de los casos a un acuerdo, a un comportamiento adecuado.</a:t>
            </a:r>
          </a:p>
        </p:txBody>
      </p:sp>
    </p:spTree>
    <p:extLst>
      <p:ext uri="{BB962C8B-B14F-4D97-AF65-F5344CB8AC3E}">
        <p14:creationId xmlns:p14="http://schemas.microsoft.com/office/powerpoint/2010/main" val="138200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7F611B-CDBD-416B-10AB-01B7A0D671F2}"/>
              </a:ext>
            </a:extLst>
          </p:cNvPr>
          <p:cNvPicPr>
            <a:picLocks noChangeAspect="1"/>
          </p:cNvPicPr>
          <p:nvPr/>
        </p:nvPicPr>
        <p:blipFill>
          <a:blip r:embed="rId2"/>
          <a:stretch>
            <a:fillRect/>
          </a:stretch>
        </p:blipFill>
        <p:spPr>
          <a:xfrm>
            <a:off x="-160734" y="-90412"/>
            <a:ext cx="12352734" cy="6948412"/>
          </a:xfrm>
          <a:prstGeom prst="rect">
            <a:avLst/>
          </a:prstGeom>
        </p:spPr>
      </p:pic>
      <p:sp>
        <p:nvSpPr>
          <p:cNvPr id="6" name="CuadroTexto 5">
            <a:extLst>
              <a:ext uri="{FF2B5EF4-FFF2-40B4-BE49-F238E27FC236}">
                <a16:creationId xmlns:a16="http://schemas.microsoft.com/office/drawing/2014/main" id="{44093F7C-DEFD-19E6-47F0-A0D2E98F5613}"/>
              </a:ext>
            </a:extLst>
          </p:cNvPr>
          <p:cNvSpPr txBox="1"/>
          <p:nvPr/>
        </p:nvSpPr>
        <p:spPr>
          <a:xfrm rot="10800000" flipV="1">
            <a:off x="-160734" y="0"/>
            <a:ext cx="11870534" cy="5016758"/>
          </a:xfrm>
          <a:prstGeom prst="rect">
            <a:avLst/>
          </a:prstGeom>
          <a:noFill/>
        </p:spPr>
        <p:txBody>
          <a:bodyPr wrap="square" rtlCol="0">
            <a:spAutoFit/>
          </a:bodyPr>
          <a:lstStyle/>
          <a:p>
            <a:pPr algn="l"/>
            <a:r>
              <a:rPr lang="es-US" sz="3200" b="1">
                <a:solidFill>
                  <a:srgbClr val="00B050"/>
                </a:solidFill>
              </a:rPr>
              <a:t>Escribe a continuación una sentencia de tu propia invención</a:t>
            </a:r>
          </a:p>
          <a:p>
            <a:pPr algn="l"/>
            <a:endParaRPr lang="es-US" sz="3200" b="1">
              <a:solidFill>
                <a:srgbClr val="00B050"/>
              </a:solidFill>
            </a:endParaRPr>
          </a:p>
          <a:p>
            <a:pPr algn="l"/>
            <a:r>
              <a:rPr lang="es-US" sz="3200" b="1">
                <a:solidFill>
                  <a:srgbClr val="00B050"/>
                </a:solidFill>
              </a:rPr>
              <a:t>Como tela de araña, son las leyes que prende a las moscas </a:t>
            </a:r>
          </a:p>
          <a:p>
            <a:pPr algn="l"/>
            <a:r>
              <a:rPr lang="es-US" sz="3200" b="1">
                <a:solidFill>
                  <a:srgbClr val="00B050"/>
                </a:solidFill>
              </a:rPr>
              <a:t>Y no al milano.</a:t>
            </a:r>
          </a:p>
          <a:p>
            <a:pPr algn="l"/>
            <a:endParaRPr lang="es-US" sz="3200" b="1">
              <a:solidFill>
                <a:srgbClr val="00B050"/>
              </a:solidFill>
            </a:endParaRPr>
          </a:p>
          <a:p>
            <a:pPr algn="l"/>
            <a:r>
              <a:rPr lang="es-US" sz="3200" b="1">
                <a:solidFill>
                  <a:srgbClr val="00B050"/>
                </a:solidFill>
              </a:rPr>
              <a:t>Camarón que se duerme, se lo lleva la corriente .</a:t>
            </a:r>
          </a:p>
          <a:p>
            <a:pPr algn="l"/>
            <a:endParaRPr lang="es-US" sz="3200" b="1">
              <a:solidFill>
                <a:srgbClr val="00B050"/>
              </a:solidFill>
            </a:endParaRPr>
          </a:p>
          <a:p>
            <a:pPr algn="l"/>
            <a:r>
              <a:rPr lang="es-US" sz="3200" b="1">
                <a:solidFill>
                  <a:srgbClr val="00B050"/>
                </a:solidFill>
              </a:rPr>
              <a:t>A cada puerco, le viene su noche buena .</a:t>
            </a:r>
          </a:p>
          <a:p>
            <a:pPr algn="l"/>
            <a:endParaRPr lang="es-US" sz="3200" b="1">
              <a:solidFill>
                <a:srgbClr val="00B050"/>
              </a:solidFill>
            </a:endParaRPr>
          </a:p>
          <a:p>
            <a:pPr algn="l"/>
            <a:r>
              <a:rPr lang="es-US" sz="3200" b="1">
                <a:solidFill>
                  <a:srgbClr val="00B050"/>
                </a:solidFill>
              </a:rPr>
              <a:t>Al rey muerto,  rey puesto </a:t>
            </a:r>
          </a:p>
        </p:txBody>
      </p:sp>
    </p:spTree>
    <p:extLst>
      <p:ext uri="{BB962C8B-B14F-4D97-AF65-F5344CB8AC3E}">
        <p14:creationId xmlns:p14="http://schemas.microsoft.com/office/powerpoint/2010/main" val="3289793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E5BF1F0-57C3-5393-DCF1-31D5969A8A35}"/>
              </a:ext>
            </a:extLst>
          </p:cNvPr>
          <p:cNvPicPr>
            <a:picLocks noChangeAspect="1"/>
          </p:cNvPicPr>
          <p:nvPr/>
        </p:nvPicPr>
        <p:blipFill>
          <a:blip r:embed="rId2"/>
          <a:stretch>
            <a:fillRect/>
          </a:stretch>
        </p:blipFill>
        <p:spPr>
          <a:xfrm>
            <a:off x="0" y="0"/>
            <a:ext cx="12192001" cy="6858000"/>
          </a:xfrm>
          <a:prstGeom prst="rect">
            <a:avLst/>
          </a:prstGeom>
        </p:spPr>
      </p:pic>
      <p:cxnSp>
        <p:nvCxnSpPr>
          <p:cNvPr id="3" name="Conector recto de flecha 2">
            <a:extLst>
              <a:ext uri="{FF2B5EF4-FFF2-40B4-BE49-F238E27FC236}">
                <a16:creationId xmlns:a16="http://schemas.microsoft.com/office/drawing/2014/main" id="{4445D57A-E6B8-E48C-8981-D7F7CCA21AB0}"/>
              </a:ext>
            </a:extLst>
          </p:cNvPr>
          <p:cNvCxnSpPr>
            <a:cxnSpLocks/>
          </p:cNvCxnSpPr>
          <p:nvPr/>
        </p:nvCxnSpPr>
        <p:spPr>
          <a:xfrm>
            <a:off x="8501063" y="1250157"/>
            <a:ext cx="0" cy="4607718"/>
          </a:xfrm>
          <a:prstGeom prst="straightConnector1">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Flecha: arriba y abajo 10">
            <a:extLst>
              <a:ext uri="{FF2B5EF4-FFF2-40B4-BE49-F238E27FC236}">
                <a16:creationId xmlns:a16="http://schemas.microsoft.com/office/drawing/2014/main" id="{B83D8EF5-A5C2-DDD5-0297-0E1E6A5C6DEE}"/>
              </a:ext>
            </a:extLst>
          </p:cNvPr>
          <p:cNvSpPr/>
          <p:nvPr/>
        </p:nvSpPr>
        <p:spPr>
          <a:xfrm>
            <a:off x="8024814" y="1250158"/>
            <a:ext cx="571479" cy="4607717"/>
          </a:xfrm>
          <a:prstGeom prst="upDownArrow">
            <a:avLst>
              <a:gd name="adj1" fmla="val 59998"/>
              <a:gd name="adj2" fmla="val 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US">
              <a:solidFill>
                <a:schemeClr val="tx1"/>
              </a:solidFill>
            </a:endParaRPr>
          </a:p>
        </p:txBody>
      </p:sp>
      <p:sp>
        <p:nvSpPr>
          <p:cNvPr id="6" name="CuadroTexto 5">
            <a:extLst>
              <a:ext uri="{FF2B5EF4-FFF2-40B4-BE49-F238E27FC236}">
                <a16:creationId xmlns:a16="http://schemas.microsoft.com/office/drawing/2014/main" id="{E10DABFC-4722-B758-FA29-2F2AC9763880}"/>
              </a:ext>
            </a:extLst>
          </p:cNvPr>
          <p:cNvSpPr txBox="1"/>
          <p:nvPr/>
        </p:nvSpPr>
        <p:spPr>
          <a:xfrm flipH="1">
            <a:off x="130968" y="190500"/>
            <a:ext cx="11727656" cy="1077218"/>
          </a:xfrm>
          <a:prstGeom prst="rect">
            <a:avLst/>
          </a:prstGeom>
          <a:noFill/>
        </p:spPr>
        <p:txBody>
          <a:bodyPr wrap="square" rtlCol="0">
            <a:spAutoFit/>
          </a:bodyPr>
          <a:lstStyle/>
          <a:p>
            <a:pPr algn="l"/>
            <a:r>
              <a:rPr lang="es-US" sz="3200" b="1">
                <a:solidFill>
                  <a:schemeClr val="bg2">
                    <a:lumMod val="60000"/>
                    <a:lumOff val="40000"/>
                  </a:schemeClr>
                </a:solidFill>
              </a:rPr>
              <a:t>Resuelve la siguiente sopa de letras en donde deberás encontrar a las principales figuras literarias </a:t>
            </a:r>
          </a:p>
        </p:txBody>
      </p:sp>
      <p:pic>
        <p:nvPicPr>
          <p:cNvPr id="2" name="Imagen 1">
            <a:extLst>
              <a:ext uri="{FF2B5EF4-FFF2-40B4-BE49-F238E27FC236}">
                <a16:creationId xmlns:a16="http://schemas.microsoft.com/office/drawing/2014/main" id="{5265763F-4992-FCFB-8814-6399C134605F}"/>
              </a:ext>
            </a:extLst>
          </p:cNvPr>
          <p:cNvPicPr>
            <a:picLocks noChangeAspect="1"/>
          </p:cNvPicPr>
          <p:nvPr/>
        </p:nvPicPr>
        <p:blipFill>
          <a:blip r:embed="rId3"/>
          <a:stretch>
            <a:fillRect/>
          </a:stretch>
        </p:blipFill>
        <p:spPr>
          <a:xfrm>
            <a:off x="464344" y="1291907"/>
            <a:ext cx="11394280" cy="5625626"/>
          </a:xfrm>
          <a:prstGeom prst="rect">
            <a:avLst/>
          </a:prstGeom>
        </p:spPr>
      </p:pic>
    </p:spTree>
    <p:extLst>
      <p:ext uri="{BB962C8B-B14F-4D97-AF65-F5344CB8AC3E}">
        <p14:creationId xmlns:p14="http://schemas.microsoft.com/office/powerpoint/2010/main" val="2459476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AF81D-2F65-A0A4-E5D9-A6CEBD7E2A31}"/>
              </a:ext>
            </a:extLst>
          </p:cNvPr>
          <p:cNvSpPr>
            <a:spLocks noGrp="1"/>
          </p:cNvSpPr>
          <p:nvPr>
            <p:ph type="title"/>
          </p:nvPr>
        </p:nvSpPr>
        <p:spPr/>
        <p:txBody>
          <a:bodyPr/>
          <a:lstStyle/>
          <a:p>
            <a:endParaRPr lang="es-US"/>
          </a:p>
        </p:txBody>
      </p:sp>
      <p:pic>
        <p:nvPicPr>
          <p:cNvPr id="4" name="Marcador de contenido 3">
            <a:extLst>
              <a:ext uri="{FF2B5EF4-FFF2-40B4-BE49-F238E27FC236}">
                <a16:creationId xmlns:a16="http://schemas.microsoft.com/office/drawing/2014/main" id="{FF081530-43AC-1719-952A-84D17EB490A0}"/>
              </a:ext>
            </a:extLst>
          </p:cNvPr>
          <p:cNvPicPr>
            <a:picLocks noGrp="1" noChangeAspect="1"/>
          </p:cNvPicPr>
          <p:nvPr>
            <p:ph idx="1"/>
          </p:nvPr>
        </p:nvPicPr>
        <p:blipFill>
          <a:blip r:embed="rId2"/>
          <a:stretch>
            <a:fillRect/>
          </a:stretch>
        </p:blipFill>
        <p:spPr>
          <a:xfrm>
            <a:off x="-95250" y="0"/>
            <a:ext cx="12287250" cy="7280380"/>
          </a:xfrm>
        </p:spPr>
      </p:pic>
      <p:sp>
        <p:nvSpPr>
          <p:cNvPr id="3" name="CuadroTexto 2">
            <a:extLst>
              <a:ext uri="{FF2B5EF4-FFF2-40B4-BE49-F238E27FC236}">
                <a16:creationId xmlns:a16="http://schemas.microsoft.com/office/drawing/2014/main" id="{35D460CB-D2A7-D247-FFC4-A46E91CF9965}"/>
              </a:ext>
            </a:extLst>
          </p:cNvPr>
          <p:cNvSpPr txBox="1"/>
          <p:nvPr/>
        </p:nvSpPr>
        <p:spPr>
          <a:xfrm>
            <a:off x="5223272" y="2615803"/>
            <a:ext cx="1828800" cy="369332"/>
          </a:xfrm>
          <a:prstGeom prst="rect">
            <a:avLst/>
          </a:prstGeom>
          <a:noFill/>
        </p:spPr>
        <p:txBody>
          <a:bodyPr wrap="square" rtlCol="0">
            <a:spAutoFit/>
          </a:bodyPr>
          <a:lstStyle/>
          <a:p>
            <a:pPr algn="l"/>
            <a:endParaRPr lang="es-US" b="1"/>
          </a:p>
        </p:txBody>
      </p:sp>
      <p:sp>
        <p:nvSpPr>
          <p:cNvPr id="5" name="CuadroTexto 4">
            <a:extLst>
              <a:ext uri="{FF2B5EF4-FFF2-40B4-BE49-F238E27FC236}">
                <a16:creationId xmlns:a16="http://schemas.microsoft.com/office/drawing/2014/main" id="{3F380FB7-E5E3-8EFD-5977-F0ED718D3DF8}"/>
              </a:ext>
            </a:extLst>
          </p:cNvPr>
          <p:cNvSpPr txBox="1"/>
          <p:nvPr/>
        </p:nvSpPr>
        <p:spPr>
          <a:xfrm flipH="1" flipV="1">
            <a:off x="5223272" y="11882436"/>
            <a:ext cx="238125" cy="1797843"/>
          </a:xfrm>
          <a:prstGeom prst="rect">
            <a:avLst/>
          </a:prstGeom>
          <a:noFill/>
        </p:spPr>
        <p:txBody>
          <a:bodyPr wrap="square" rtlCol="0">
            <a:spAutoFit/>
          </a:bodyPr>
          <a:lstStyle/>
          <a:p>
            <a:pPr algn="l"/>
            <a:endParaRPr lang="es-US"/>
          </a:p>
        </p:txBody>
      </p:sp>
      <p:sp>
        <p:nvSpPr>
          <p:cNvPr id="10" name="CuadroTexto 9">
            <a:extLst>
              <a:ext uri="{FF2B5EF4-FFF2-40B4-BE49-F238E27FC236}">
                <a16:creationId xmlns:a16="http://schemas.microsoft.com/office/drawing/2014/main" id="{7178CC2D-0352-77F5-D7B6-4F9C625F887C}"/>
              </a:ext>
            </a:extLst>
          </p:cNvPr>
          <p:cNvSpPr txBox="1"/>
          <p:nvPr/>
        </p:nvSpPr>
        <p:spPr>
          <a:xfrm>
            <a:off x="5133975" y="5925740"/>
            <a:ext cx="1828800" cy="584775"/>
          </a:xfrm>
          <a:prstGeom prst="rect">
            <a:avLst/>
          </a:prstGeom>
          <a:noFill/>
        </p:spPr>
        <p:txBody>
          <a:bodyPr wrap="square" rtlCol="0">
            <a:spAutoFit/>
          </a:bodyPr>
          <a:lstStyle/>
          <a:p>
            <a:pPr algn="l"/>
            <a:endParaRPr lang="es-US" sz="3200" b="1">
              <a:solidFill>
                <a:schemeClr val="bg1"/>
              </a:solidFill>
            </a:endParaRPr>
          </a:p>
        </p:txBody>
      </p:sp>
      <p:pic>
        <p:nvPicPr>
          <p:cNvPr id="6" name="Imagen 5">
            <a:extLst>
              <a:ext uri="{FF2B5EF4-FFF2-40B4-BE49-F238E27FC236}">
                <a16:creationId xmlns:a16="http://schemas.microsoft.com/office/drawing/2014/main" id="{45580CEC-7D22-F83E-FEC0-F939A42EA3DA}"/>
              </a:ext>
            </a:extLst>
          </p:cNvPr>
          <p:cNvPicPr>
            <a:picLocks noChangeAspect="1"/>
          </p:cNvPicPr>
          <p:nvPr/>
        </p:nvPicPr>
        <p:blipFill>
          <a:blip r:embed="rId3"/>
          <a:stretch>
            <a:fillRect/>
          </a:stretch>
        </p:blipFill>
        <p:spPr>
          <a:xfrm>
            <a:off x="1760934" y="1280237"/>
            <a:ext cx="8753476" cy="5826937"/>
          </a:xfrm>
          <a:prstGeom prst="rect">
            <a:avLst/>
          </a:prstGeom>
        </p:spPr>
      </p:pic>
      <p:sp>
        <p:nvSpPr>
          <p:cNvPr id="7" name="CuadroTexto 6">
            <a:extLst>
              <a:ext uri="{FF2B5EF4-FFF2-40B4-BE49-F238E27FC236}">
                <a16:creationId xmlns:a16="http://schemas.microsoft.com/office/drawing/2014/main" id="{F81F2CC8-42B5-5C1E-399B-2546C88A8336}"/>
              </a:ext>
            </a:extLst>
          </p:cNvPr>
          <p:cNvSpPr txBox="1"/>
          <p:nvPr/>
        </p:nvSpPr>
        <p:spPr>
          <a:xfrm>
            <a:off x="-95250" y="-43202"/>
            <a:ext cx="12287250" cy="1323439"/>
          </a:xfrm>
          <a:prstGeom prst="rect">
            <a:avLst/>
          </a:prstGeom>
          <a:noFill/>
        </p:spPr>
        <p:txBody>
          <a:bodyPr wrap="square" rtlCol="0">
            <a:spAutoFit/>
          </a:bodyPr>
          <a:lstStyle/>
          <a:p>
            <a:pPr algn="l"/>
            <a:r>
              <a:rPr lang="es-US" sz="4000" b="1"/>
              <a:t>Indica las figuras literarias de cada uno de los siguientes escritos:</a:t>
            </a:r>
          </a:p>
        </p:txBody>
      </p:sp>
    </p:spTree>
    <p:extLst>
      <p:ext uri="{BB962C8B-B14F-4D97-AF65-F5344CB8AC3E}">
        <p14:creationId xmlns:p14="http://schemas.microsoft.com/office/powerpoint/2010/main" val="125638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41A2B59-B55B-37B4-736C-BCC54041701C}"/>
              </a:ext>
            </a:extLst>
          </p:cNvPr>
          <p:cNvPicPr>
            <a:picLocks noChangeAspect="1"/>
          </p:cNvPicPr>
          <p:nvPr/>
        </p:nvPicPr>
        <p:blipFill>
          <a:blip r:embed="rId2"/>
          <a:stretch>
            <a:fillRect/>
          </a:stretch>
        </p:blipFill>
        <p:spPr>
          <a:xfrm>
            <a:off x="0" y="0"/>
            <a:ext cx="12192000" cy="7012781"/>
          </a:xfrm>
          <a:prstGeom prst="rect">
            <a:avLst/>
          </a:prstGeom>
        </p:spPr>
      </p:pic>
    </p:spTree>
    <p:extLst>
      <p:ext uri="{BB962C8B-B14F-4D97-AF65-F5344CB8AC3E}">
        <p14:creationId xmlns:p14="http://schemas.microsoft.com/office/powerpoint/2010/main" val="115784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77804A-5A5A-E123-9A43-60C7D9C3E216}"/>
              </a:ext>
            </a:extLst>
          </p:cNvPr>
          <p:cNvPicPr>
            <a:picLocks noChangeAspect="1"/>
          </p:cNvPicPr>
          <p:nvPr/>
        </p:nvPicPr>
        <p:blipFill>
          <a:blip r:embed="rId2"/>
          <a:stretch>
            <a:fillRect/>
          </a:stretch>
        </p:blipFill>
        <p:spPr>
          <a:xfrm>
            <a:off x="-130969" y="-1"/>
            <a:ext cx="12322969" cy="6858000"/>
          </a:xfrm>
          <a:prstGeom prst="rect">
            <a:avLst/>
          </a:prstGeom>
        </p:spPr>
      </p:pic>
      <p:sp>
        <p:nvSpPr>
          <p:cNvPr id="5" name="CuadroTexto 4">
            <a:extLst>
              <a:ext uri="{FF2B5EF4-FFF2-40B4-BE49-F238E27FC236}">
                <a16:creationId xmlns:a16="http://schemas.microsoft.com/office/drawing/2014/main" id="{3C9C1FA1-DA67-6878-18DB-5A725C1CD172}"/>
              </a:ext>
            </a:extLst>
          </p:cNvPr>
          <p:cNvSpPr txBox="1"/>
          <p:nvPr/>
        </p:nvSpPr>
        <p:spPr>
          <a:xfrm rot="10800000" flipH="1" flipV="1">
            <a:off x="-535780" y="0"/>
            <a:ext cx="11858624" cy="1446550"/>
          </a:xfrm>
          <a:prstGeom prst="rect">
            <a:avLst/>
          </a:prstGeom>
          <a:noFill/>
        </p:spPr>
        <p:txBody>
          <a:bodyPr wrap="square" rtlCol="0">
            <a:spAutoFit/>
          </a:bodyPr>
          <a:lstStyle/>
          <a:p>
            <a:pPr marL="342900" indent="-342900">
              <a:buFont typeface="Arial" panose="020B0604020202020204" pitchFamily="34" charset="0"/>
              <a:buChar char="•"/>
            </a:pPr>
            <a:r>
              <a:rPr lang="es-US" sz="4400" b="1">
                <a:solidFill>
                  <a:schemeClr val="tx2"/>
                </a:solidFill>
                <a:latin typeface="Algerian" panose="02000000000000000000"/>
              </a:rPr>
              <a:t>2.¿Cuales son los medios de comunicación?</a:t>
            </a:r>
          </a:p>
        </p:txBody>
      </p:sp>
      <p:sp>
        <p:nvSpPr>
          <p:cNvPr id="6" name="CuadroTexto 5">
            <a:extLst>
              <a:ext uri="{FF2B5EF4-FFF2-40B4-BE49-F238E27FC236}">
                <a16:creationId xmlns:a16="http://schemas.microsoft.com/office/drawing/2014/main" id="{C459212E-8BFF-ECF8-B51C-8F8D31ABD590}"/>
              </a:ext>
            </a:extLst>
          </p:cNvPr>
          <p:cNvSpPr txBox="1"/>
          <p:nvPr/>
        </p:nvSpPr>
        <p:spPr>
          <a:xfrm>
            <a:off x="547688" y="1857375"/>
            <a:ext cx="5161358" cy="646331"/>
          </a:xfrm>
          <a:prstGeom prst="rect">
            <a:avLst/>
          </a:prstGeom>
          <a:noFill/>
        </p:spPr>
        <p:txBody>
          <a:bodyPr wrap="square" rtlCol="0">
            <a:spAutoFit/>
          </a:bodyPr>
          <a:lstStyle/>
          <a:p>
            <a:pPr algn="l"/>
            <a:endParaRPr lang="es-US" sz="3600">
              <a:solidFill>
                <a:schemeClr val="bg1"/>
              </a:solidFill>
            </a:endParaRPr>
          </a:p>
        </p:txBody>
      </p:sp>
      <p:sp>
        <p:nvSpPr>
          <p:cNvPr id="2" name="CuadroTexto 1">
            <a:extLst>
              <a:ext uri="{FF2B5EF4-FFF2-40B4-BE49-F238E27FC236}">
                <a16:creationId xmlns:a16="http://schemas.microsoft.com/office/drawing/2014/main" id="{9E9F95AA-88FB-07FC-FEFC-48C29E10F8ED}"/>
              </a:ext>
            </a:extLst>
          </p:cNvPr>
          <p:cNvSpPr txBox="1"/>
          <p:nvPr/>
        </p:nvSpPr>
        <p:spPr>
          <a:xfrm>
            <a:off x="215502" y="1663303"/>
            <a:ext cx="10808495" cy="4708981"/>
          </a:xfrm>
          <a:prstGeom prst="rect">
            <a:avLst/>
          </a:prstGeom>
          <a:noFill/>
        </p:spPr>
        <p:txBody>
          <a:bodyPr wrap="square" rtlCol="0">
            <a:spAutoFit/>
          </a:bodyPr>
          <a:lstStyle/>
          <a:p>
            <a:pPr algn="l"/>
            <a:r>
              <a:rPr lang="es-US" sz="6000">
                <a:solidFill>
                  <a:srgbClr val="FFC000"/>
                </a:solidFill>
              </a:rPr>
              <a:t>Los medios de comunicación son el canal q se utiliza para trasmitir un determinado mensaje Entre ellos encontramos la radio, la carta la televisión etc.</a:t>
            </a:r>
          </a:p>
        </p:txBody>
      </p:sp>
    </p:spTree>
    <p:extLst>
      <p:ext uri="{BB962C8B-B14F-4D97-AF65-F5344CB8AC3E}">
        <p14:creationId xmlns:p14="http://schemas.microsoft.com/office/powerpoint/2010/main" val="151321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DA3652-77AC-94DC-99E3-97341BC278FC}"/>
              </a:ext>
            </a:extLst>
          </p:cNvPr>
          <p:cNvPicPr>
            <a:picLocks noChangeAspect="1"/>
          </p:cNvPicPr>
          <p:nvPr/>
        </p:nvPicPr>
        <p:blipFill>
          <a:blip r:embed="rId2"/>
          <a:stretch>
            <a:fillRect/>
          </a:stretch>
        </p:blipFill>
        <p:spPr>
          <a:xfrm>
            <a:off x="1" y="0"/>
            <a:ext cx="12192000" cy="6858000"/>
          </a:xfrm>
          <a:prstGeom prst="rect">
            <a:avLst/>
          </a:prstGeom>
        </p:spPr>
      </p:pic>
      <p:sp>
        <p:nvSpPr>
          <p:cNvPr id="2" name="CuadroTexto 1">
            <a:extLst>
              <a:ext uri="{FF2B5EF4-FFF2-40B4-BE49-F238E27FC236}">
                <a16:creationId xmlns:a16="http://schemas.microsoft.com/office/drawing/2014/main" id="{9A4EB1BD-92B8-AA38-5A93-B41AFA1D6DDD}"/>
              </a:ext>
            </a:extLst>
          </p:cNvPr>
          <p:cNvSpPr txBox="1"/>
          <p:nvPr/>
        </p:nvSpPr>
        <p:spPr>
          <a:xfrm>
            <a:off x="690563" y="309563"/>
            <a:ext cx="10548937" cy="2862322"/>
          </a:xfrm>
          <a:prstGeom prst="rect">
            <a:avLst/>
          </a:prstGeom>
          <a:noFill/>
        </p:spPr>
        <p:txBody>
          <a:bodyPr wrap="square" rtlCol="0">
            <a:spAutoFit/>
          </a:bodyPr>
          <a:lstStyle/>
          <a:p>
            <a:pPr algn="l"/>
            <a:r>
              <a:rPr lang="es-US" sz="4800" b="1">
                <a:solidFill>
                  <a:schemeClr val="tx2"/>
                </a:solidFill>
              </a:rPr>
              <a:t>3.¿Que importancia tienen estos medios en nuestra comunidad ? ¿Por qué?</a:t>
            </a:r>
          </a:p>
        </p:txBody>
      </p:sp>
      <p:sp>
        <p:nvSpPr>
          <p:cNvPr id="3" name="CuadroTexto 2">
            <a:extLst>
              <a:ext uri="{FF2B5EF4-FFF2-40B4-BE49-F238E27FC236}">
                <a16:creationId xmlns:a16="http://schemas.microsoft.com/office/drawing/2014/main" id="{1DC874B8-CF4E-9B2E-9F94-F65BF117542A}"/>
              </a:ext>
            </a:extLst>
          </p:cNvPr>
          <p:cNvSpPr txBox="1"/>
          <p:nvPr/>
        </p:nvSpPr>
        <p:spPr>
          <a:xfrm>
            <a:off x="690563" y="1988345"/>
            <a:ext cx="10810874" cy="3785652"/>
          </a:xfrm>
          <a:prstGeom prst="rect">
            <a:avLst/>
          </a:prstGeom>
          <a:noFill/>
        </p:spPr>
        <p:txBody>
          <a:bodyPr wrap="square" rtlCol="0">
            <a:spAutoFit/>
          </a:bodyPr>
          <a:lstStyle/>
          <a:p>
            <a:pPr algn="l"/>
            <a:r>
              <a:rPr lang="es-US" sz="4000">
                <a:solidFill>
                  <a:srgbClr val="FFC000"/>
                </a:solidFill>
              </a:rPr>
              <a:t>Desde que los medios de comunicación nacieron y se desarrollaron, se han vuelto una gran fuente de poder e influencia social a nivel mundial. Porque hoy en día se denominan como el cuarto poder. En alusión a los poderes legislativo, ejecutivo y judicial, por su capacidad de modificar la opinión pública.</a:t>
            </a:r>
          </a:p>
        </p:txBody>
      </p:sp>
    </p:spTree>
    <p:extLst>
      <p:ext uri="{BB962C8B-B14F-4D97-AF65-F5344CB8AC3E}">
        <p14:creationId xmlns:p14="http://schemas.microsoft.com/office/powerpoint/2010/main" val="163896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BE1FDF2-482C-ED21-B78B-C11CD6AE5D9C}"/>
              </a:ext>
            </a:extLst>
          </p:cNvPr>
          <p:cNvPicPr>
            <a:picLocks noChangeAspect="1"/>
          </p:cNvPicPr>
          <p:nvPr/>
        </p:nvPicPr>
        <p:blipFill>
          <a:blip r:embed="rId2"/>
          <a:stretch>
            <a:fillRect/>
          </a:stretch>
        </p:blipFill>
        <p:spPr>
          <a:xfrm>
            <a:off x="-1" y="0"/>
            <a:ext cx="12188557" cy="6858000"/>
          </a:xfrm>
          <a:prstGeom prst="rect">
            <a:avLst/>
          </a:prstGeom>
        </p:spPr>
      </p:pic>
      <p:sp>
        <p:nvSpPr>
          <p:cNvPr id="2" name="CuadroTexto 1">
            <a:extLst>
              <a:ext uri="{FF2B5EF4-FFF2-40B4-BE49-F238E27FC236}">
                <a16:creationId xmlns:a16="http://schemas.microsoft.com/office/drawing/2014/main" id="{C3425F5E-7E4B-2CBF-A76C-40F5AF145EF9}"/>
              </a:ext>
            </a:extLst>
          </p:cNvPr>
          <p:cNvSpPr txBox="1"/>
          <p:nvPr/>
        </p:nvSpPr>
        <p:spPr>
          <a:xfrm>
            <a:off x="409574" y="0"/>
            <a:ext cx="11484770" cy="1569660"/>
          </a:xfrm>
          <a:prstGeom prst="rect">
            <a:avLst/>
          </a:prstGeom>
          <a:noFill/>
        </p:spPr>
        <p:txBody>
          <a:bodyPr wrap="square" rtlCol="0">
            <a:spAutoFit/>
          </a:bodyPr>
          <a:lstStyle/>
          <a:p>
            <a:pPr algn="l"/>
            <a:r>
              <a:rPr lang="es-US" sz="4800" b="1">
                <a:solidFill>
                  <a:schemeClr val="tx2"/>
                </a:solidFill>
              </a:rPr>
              <a:t>4.¿crees q los medios de comunicación incluyen en nuestras decisiones?¿por que?</a:t>
            </a:r>
          </a:p>
        </p:txBody>
      </p:sp>
      <p:sp>
        <p:nvSpPr>
          <p:cNvPr id="3" name="CuadroTexto 2">
            <a:extLst>
              <a:ext uri="{FF2B5EF4-FFF2-40B4-BE49-F238E27FC236}">
                <a16:creationId xmlns:a16="http://schemas.microsoft.com/office/drawing/2014/main" id="{51858270-B9CC-8D81-B8D0-17AE42E64BD5}"/>
              </a:ext>
            </a:extLst>
          </p:cNvPr>
          <p:cNvSpPr txBox="1"/>
          <p:nvPr/>
        </p:nvSpPr>
        <p:spPr>
          <a:xfrm>
            <a:off x="409574" y="1674673"/>
            <a:ext cx="10739438" cy="5078313"/>
          </a:xfrm>
          <a:prstGeom prst="rect">
            <a:avLst/>
          </a:prstGeom>
          <a:noFill/>
        </p:spPr>
        <p:txBody>
          <a:bodyPr wrap="square" rtlCol="0">
            <a:spAutoFit/>
          </a:bodyPr>
          <a:lstStyle/>
          <a:p>
            <a:pPr algn="l"/>
            <a:r>
              <a:rPr lang="es-US" sz="3600" b="1">
                <a:solidFill>
                  <a:schemeClr val="accent4">
                    <a:lumMod val="50000"/>
                  </a:schemeClr>
                </a:solidFill>
              </a:rPr>
              <a:t>No directamente son embargo hay ocasiones en que influye de forma negativa y es cuando se toman decisiones erróneas como por ejemplo la que promueve violencia, estereotipos y roles de género a los cuales las y los adolescentes</a:t>
            </a:r>
          </a:p>
          <a:p>
            <a:pPr algn="l"/>
            <a:endParaRPr lang="es-US" sz="3600" b="1">
              <a:solidFill>
                <a:schemeClr val="accent4">
                  <a:lumMod val="50000"/>
                </a:schemeClr>
              </a:solidFill>
            </a:endParaRPr>
          </a:p>
          <a:p>
            <a:pPr algn="l"/>
            <a:r>
              <a:rPr lang="es-US" sz="3600" b="1">
                <a:solidFill>
                  <a:schemeClr val="accent4">
                    <a:lumMod val="50000"/>
                  </a:schemeClr>
                </a:solidFill>
              </a:rPr>
              <a:t>Y es bueno anotar que a consecuencia de la pandemia que vivimos estos medios de comunicación tomaron más fuerza en nuestras vida cotidiana.</a:t>
            </a:r>
          </a:p>
        </p:txBody>
      </p:sp>
    </p:spTree>
    <p:extLst>
      <p:ext uri="{BB962C8B-B14F-4D97-AF65-F5344CB8AC3E}">
        <p14:creationId xmlns:p14="http://schemas.microsoft.com/office/powerpoint/2010/main" val="363030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34B4B95-F87E-0E70-C0BB-F199DF5CF2A8}"/>
              </a:ext>
            </a:extLst>
          </p:cNvPr>
          <p:cNvPicPr>
            <a:picLocks noChangeAspect="1"/>
          </p:cNvPicPr>
          <p:nvPr/>
        </p:nvPicPr>
        <p:blipFill>
          <a:blip r:embed="rId2"/>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248CD31D-97E2-5CC4-829E-F84E81BF9659}"/>
              </a:ext>
            </a:extLst>
          </p:cNvPr>
          <p:cNvSpPr txBox="1"/>
          <p:nvPr/>
        </p:nvSpPr>
        <p:spPr>
          <a:xfrm>
            <a:off x="0" y="154781"/>
            <a:ext cx="11826479" cy="1323439"/>
          </a:xfrm>
          <a:prstGeom prst="rect">
            <a:avLst/>
          </a:prstGeom>
          <a:noFill/>
        </p:spPr>
        <p:txBody>
          <a:bodyPr wrap="square" rtlCol="0">
            <a:spAutoFit/>
          </a:bodyPr>
          <a:lstStyle/>
          <a:p>
            <a:pPr algn="l"/>
            <a:r>
              <a:rPr lang="es-US" sz="4000" b="1">
                <a:solidFill>
                  <a:schemeClr val="tx2"/>
                </a:solidFill>
              </a:rPr>
              <a:t>5.Escribe 3 diferencias de cada medio de comunicación </a:t>
            </a:r>
          </a:p>
        </p:txBody>
      </p:sp>
      <p:graphicFrame>
        <p:nvGraphicFramePr>
          <p:cNvPr id="5" name="Tabla 4">
            <a:extLst>
              <a:ext uri="{FF2B5EF4-FFF2-40B4-BE49-F238E27FC236}">
                <a16:creationId xmlns:a16="http://schemas.microsoft.com/office/drawing/2014/main" id="{0D9BFF16-8C1D-423E-3720-B439435B0B23}"/>
              </a:ext>
            </a:extLst>
          </p:cNvPr>
          <p:cNvGraphicFramePr>
            <a:graphicFrameLocks noGrp="1"/>
          </p:cNvGraphicFramePr>
          <p:nvPr>
            <p:extLst>
              <p:ext uri="{D42A27DB-BD31-4B8C-83A1-F6EECF244321}">
                <p14:modId xmlns:p14="http://schemas.microsoft.com/office/powerpoint/2010/main" val="2719178196"/>
              </p:ext>
            </p:extLst>
          </p:nvPr>
        </p:nvGraphicFramePr>
        <p:xfrm>
          <a:off x="0" y="2168780"/>
          <a:ext cx="12191996" cy="4722050"/>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691086747"/>
                    </a:ext>
                  </a:extLst>
                </a:gridCol>
                <a:gridCol w="3047999">
                  <a:extLst>
                    <a:ext uri="{9D8B030D-6E8A-4147-A177-3AD203B41FA5}">
                      <a16:colId xmlns:a16="http://schemas.microsoft.com/office/drawing/2014/main" val="2336691955"/>
                    </a:ext>
                  </a:extLst>
                </a:gridCol>
                <a:gridCol w="3047999">
                  <a:extLst>
                    <a:ext uri="{9D8B030D-6E8A-4147-A177-3AD203B41FA5}">
                      <a16:colId xmlns:a16="http://schemas.microsoft.com/office/drawing/2014/main" val="2257200735"/>
                    </a:ext>
                  </a:extLst>
                </a:gridCol>
                <a:gridCol w="3047999">
                  <a:extLst>
                    <a:ext uri="{9D8B030D-6E8A-4147-A177-3AD203B41FA5}">
                      <a16:colId xmlns:a16="http://schemas.microsoft.com/office/drawing/2014/main" val="2004335927"/>
                    </a:ext>
                  </a:extLst>
                </a:gridCol>
              </a:tblGrid>
              <a:tr h="1172305">
                <a:tc>
                  <a:txBody>
                    <a:bodyPr/>
                    <a:lstStyle/>
                    <a:p>
                      <a:r>
                        <a:rPr lang="es-US">
                          <a:solidFill>
                            <a:schemeClr val="bg1"/>
                          </a:solidFill>
                        </a:rPr>
                        <a:t>Periódico</a:t>
                      </a:r>
                    </a:p>
                  </a:txBody>
                  <a:tcPr/>
                </a:tc>
                <a:tc>
                  <a:txBody>
                    <a:bodyPr/>
                    <a:lstStyle/>
                    <a:p>
                      <a:r>
                        <a:rPr lang="es-US">
                          <a:solidFill>
                            <a:schemeClr val="bg1"/>
                          </a:solidFill>
                        </a:rPr>
                        <a:t>Televisión</a:t>
                      </a:r>
                    </a:p>
                  </a:txBody>
                  <a:tcPr/>
                </a:tc>
                <a:tc>
                  <a:txBody>
                    <a:bodyPr/>
                    <a:lstStyle/>
                    <a:p>
                      <a:r>
                        <a:rPr lang="es-US">
                          <a:solidFill>
                            <a:schemeClr val="bg1"/>
                          </a:solidFill>
                        </a:rPr>
                        <a:t>Radio</a:t>
                      </a:r>
                    </a:p>
                  </a:txBody>
                  <a:tcPr/>
                </a:tc>
                <a:tc>
                  <a:txBody>
                    <a:bodyPr/>
                    <a:lstStyle/>
                    <a:p>
                      <a:r>
                        <a:rPr lang="es-US">
                          <a:solidFill>
                            <a:schemeClr val="bg1"/>
                          </a:solidFill>
                        </a:rPr>
                        <a:t>Internet</a:t>
                      </a:r>
                    </a:p>
                  </a:txBody>
                  <a:tcPr/>
                </a:tc>
                <a:extLst>
                  <a:ext uri="{0D108BD9-81ED-4DB2-BD59-A6C34878D82A}">
                    <a16:rowId xmlns:a16="http://schemas.microsoft.com/office/drawing/2014/main" val="3811030532"/>
                  </a:ext>
                </a:extLst>
              </a:tr>
              <a:tr h="1172305">
                <a:tc>
                  <a:txBody>
                    <a:bodyPr/>
                    <a:lstStyle/>
                    <a:p>
                      <a:r>
                        <a:rPr lang="es-US"/>
                        <a:t>Consiste en publicaciones escritas e impresas </a:t>
                      </a:r>
                    </a:p>
                  </a:txBody>
                  <a:tcPr/>
                </a:tc>
                <a:tc>
                  <a:txBody>
                    <a:bodyPr/>
                    <a:lstStyle/>
                    <a:p>
                      <a:r>
                        <a:rPr lang="es-US"/>
                        <a:t>Es un medio muy completo con imágenes en movimiento y sonido </a:t>
                      </a:r>
                    </a:p>
                  </a:txBody>
                  <a:tcPr/>
                </a:tc>
                <a:tc>
                  <a:txBody>
                    <a:bodyPr/>
                    <a:lstStyle/>
                    <a:p>
                      <a:r>
                        <a:rPr lang="es-US"/>
                        <a:t>Es un medio de comunicación qué se basa en el envío de señales de audio a través de ondas electromagnética </a:t>
                      </a:r>
                    </a:p>
                  </a:txBody>
                  <a:tcPr/>
                </a:tc>
                <a:tc>
                  <a:txBody>
                    <a:bodyPr/>
                    <a:lstStyle/>
                    <a:p>
                      <a:r>
                        <a:rPr lang="es-US"/>
                        <a:t>Consiste en un conjunto  descentralizado de redes de comunicación Interconectadas Permiten navegar en la red.</a:t>
                      </a:r>
                    </a:p>
                  </a:txBody>
                  <a:tcPr/>
                </a:tc>
                <a:extLst>
                  <a:ext uri="{0D108BD9-81ED-4DB2-BD59-A6C34878D82A}">
                    <a16:rowId xmlns:a16="http://schemas.microsoft.com/office/drawing/2014/main" val="1408506654"/>
                  </a:ext>
                </a:extLst>
              </a:tr>
              <a:tr h="1172305">
                <a:tc>
                  <a:txBody>
                    <a:bodyPr/>
                    <a:lstStyle/>
                    <a:p>
                      <a:r>
                        <a:rPr lang="es-US"/>
                        <a:t>Se informa sobre salud, trabajo, noticias de todo tipo, entretenimiento etc.</a:t>
                      </a:r>
                    </a:p>
                  </a:txBody>
                  <a:tcPr/>
                </a:tc>
                <a:tc>
                  <a:txBody>
                    <a:bodyPr/>
                    <a:lstStyle/>
                    <a:p>
                      <a:r>
                        <a:rPr lang="es-US"/>
                        <a:t>Es un medio dedicado a informar, instruir y entretener a las personas alrededor del mundo .</a:t>
                      </a:r>
                    </a:p>
                  </a:txBody>
                  <a:tcPr/>
                </a:tc>
                <a:tc>
                  <a:txBody>
                    <a:bodyPr/>
                    <a:lstStyle/>
                    <a:p>
                      <a:r>
                        <a:rPr lang="es-US"/>
                        <a:t>La radio es un medio masivo de comunicación que difunde información al radio-escucha </a:t>
                      </a:r>
                    </a:p>
                  </a:txBody>
                  <a:tcPr/>
                </a:tc>
                <a:tc>
                  <a:txBody>
                    <a:bodyPr/>
                    <a:lstStyle/>
                    <a:p>
                      <a:r>
                        <a:rPr lang="es-US"/>
                        <a:t>Pueden transmitir información de forma instantánea Y reproducir y descargar contenido multimedia.</a:t>
                      </a:r>
                    </a:p>
                  </a:txBody>
                  <a:tcPr/>
                </a:tc>
                <a:extLst>
                  <a:ext uri="{0D108BD9-81ED-4DB2-BD59-A6C34878D82A}">
                    <a16:rowId xmlns:a16="http://schemas.microsoft.com/office/drawing/2014/main" val="3603978805"/>
                  </a:ext>
                </a:extLst>
              </a:tr>
              <a:tr h="1172305">
                <a:tc>
                  <a:txBody>
                    <a:bodyPr/>
                    <a:lstStyle/>
                    <a:p>
                      <a:r>
                        <a:rPr lang="es-US"/>
                        <a:t>Ayuda a la capacidad lectora de la población q lo utilizan. </a:t>
                      </a:r>
                    </a:p>
                  </a:txBody>
                  <a:tcPr/>
                </a:tc>
                <a:tc>
                  <a:txBody>
                    <a:bodyPr/>
                    <a:lstStyle/>
                    <a:p>
                      <a:r>
                        <a:rPr lang="es-US"/>
                        <a:t>Se utilizan canales satélite les para llevar su información </a:t>
                      </a:r>
                    </a:p>
                  </a:txBody>
                  <a:tcPr/>
                </a:tc>
                <a:tc>
                  <a:txBody>
                    <a:bodyPr/>
                    <a:lstStyle/>
                    <a:p>
                      <a:r>
                        <a:rPr lang="es-US"/>
                        <a:t>La información es transmitida mediante el sonido.</a:t>
                      </a:r>
                    </a:p>
                  </a:txBody>
                  <a:tcPr/>
                </a:tc>
                <a:tc>
                  <a:txBody>
                    <a:bodyPr/>
                    <a:lstStyle/>
                    <a:p>
                      <a:r>
                        <a:rPr lang="es-US"/>
                        <a:t>Encontrar información de cualquier tipo, momento y lugar.</a:t>
                      </a:r>
                    </a:p>
                  </a:txBody>
                  <a:tcPr/>
                </a:tc>
                <a:extLst>
                  <a:ext uri="{0D108BD9-81ED-4DB2-BD59-A6C34878D82A}">
                    <a16:rowId xmlns:a16="http://schemas.microsoft.com/office/drawing/2014/main" val="4182104789"/>
                  </a:ext>
                </a:extLst>
              </a:tr>
            </a:tbl>
          </a:graphicData>
        </a:graphic>
      </p:graphicFrame>
    </p:spTree>
    <p:extLst>
      <p:ext uri="{BB962C8B-B14F-4D97-AF65-F5344CB8AC3E}">
        <p14:creationId xmlns:p14="http://schemas.microsoft.com/office/powerpoint/2010/main" val="159717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B5BB5A4-386D-15D2-6639-CC773543A379}"/>
              </a:ext>
            </a:extLst>
          </p:cNvPr>
          <p:cNvPicPr>
            <a:picLocks noChangeAspect="1"/>
          </p:cNvPicPr>
          <p:nvPr/>
        </p:nvPicPr>
        <p:blipFill>
          <a:blip r:embed="rId2"/>
          <a:stretch>
            <a:fillRect/>
          </a:stretch>
        </p:blipFill>
        <p:spPr>
          <a:xfrm>
            <a:off x="0" y="0"/>
            <a:ext cx="12192001" cy="6847221"/>
          </a:xfrm>
          <a:prstGeom prst="rect">
            <a:avLst/>
          </a:prstGeom>
        </p:spPr>
      </p:pic>
      <p:sp>
        <p:nvSpPr>
          <p:cNvPr id="2" name="CuadroTexto 1">
            <a:extLst>
              <a:ext uri="{FF2B5EF4-FFF2-40B4-BE49-F238E27FC236}">
                <a16:creationId xmlns:a16="http://schemas.microsoft.com/office/drawing/2014/main" id="{538B6215-4583-C439-C218-10C11FB78862}"/>
              </a:ext>
            </a:extLst>
          </p:cNvPr>
          <p:cNvSpPr txBox="1"/>
          <p:nvPr/>
        </p:nvSpPr>
        <p:spPr>
          <a:xfrm>
            <a:off x="1472801" y="115490"/>
            <a:ext cx="10171511" cy="830997"/>
          </a:xfrm>
          <a:prstGeom prst="rect">
            <a:avLst/>
          </a:prstGeom>
          <a:noFill/>
        </p:spPr>
        <p:txBody>
          <a:bodyPr wrap="square" rtlCol="0">
            <a:spAutoFit/>
          </a:bodyPr>
          <a:lstStyle/>
          <a:p>
            <a:pPr algn="l"/>
            <a:r>
              <a:rPr lang="es-US" sz="4800" b="1">
                <a:solidFill>
                  <a:srgbClr val="FF0000"/>
                </a:solidFill>
              </a:rPr>
              <a:t>TALLER 2. REGLAS ORTOGRAFICAS</a:t>
            </a:r>
          </a:p>
        </p:txBody>
      </p:sp>
      <p:sp>
        <p:nvSpPr>
          <p:cNvPr id="3" name="CuadroTexto 2">
            <a:extLst>
              <a:ext uri="{FF2B5EF4-FFF2-40B4-BE49-F238E27FC236}">
                <a16:creationId xmlns:a16="http://schemas.microsoft.com/office/drawing/2014/main" id="{EBE1BF23-BF59-3656-AD84-15A08C5549FE}"/>
              </a:ext>
            </a:extLst>
          </p:cNvPr>
          <p:cNvSpPr txBox="1"/>
          <p:nvPr/>
        </p:nvSpPr>
        <p:spPr>
          <a:xfrm rot="10800000" flipV="1">
            <a:off x="404814" y="761822"/>
            <a:ext cx="11787186" cy="1569660"/>
          </a:xfrm>
          <a:prstGeom prst="rect">
            <a:avLst/>
          </a:prstGeom>
          <a:noFill/>
        </p:spPr>
        <p:txBody>
          <a:bodyPr wrap="square" rtlCol="0">
            <a:spAutoFit/>
          </a:bodyPr>
          <a:lstStyle/>
          <a:p>
            <a:pPr algn="l"/>
            <a:r>
              <a:rPr lang="es-US" sz="3200" b="1">
                <a:solidFill>
                  <a:schemeClr val="bg1"/>
                </a:solidFill>
              </a:rPr>
              <a:t>1.</a:t>
            </a:r>
            <a:r>
              <a:rPr lang="es-US" sz="3200" b="1">
                <a:solidFill>
                  <a:schemeClr val="accent2"/>
                </a:solidFill>
              </a:rPr>
              <a:t> En el siguiente texto existen 10 errores ortográficos, corriges, para encontrarlos debes revisar los acentos, mayúsculas, signos ortográficos y las reglas de uso de mayúsculas y minúscula</a:t>
            </a:r>
            <a:r>
              <a:rPr lang="es-US" sz="2400" b="1">
                <a:solidFill>
                  <a:schemeClr val="bg1"/>
                </a:solidFill>
              </a:rPr>
              <a:t>.</a:t>
            </a:r>
          </a:p>
        </p:txBody>
      </p:sp>
      <p:sp>
        <p:nvSpPr>
          <p:cNvPr id="4" name="CuadroTexto 3">
            <a:extLst>
              <a:ext uri="{FF2B5EF4-FFF2-40B4-BE49-F238E27FC236}">
                <a16:creationId xmlns:a16="http://schemas.microsoft.com/office/drawing/2014/main" id="{801014DA-ED9A-EC82-24C0-91D1260C855F}"/>
              </a:ext>
            </a:extLst>
          </p:cNvPr>
          <p:cNvSpPr txBox="1"/>
          <p:nvPr/>
        </p:nvSpPr>
        <p:spPr>
          <a:xfrm>
            <a:off x="750095" y="2246709"/>
            <a:ext cx="10656093" cy="369332"/>
          </a:xfrm>
          <a:prstGeom prst="rect">
            <a:avLst/>
          </a:prstGeom>
          <a:noFill/>
        </p:spPr>
        <p:txBody>
          <a:bodyPr wrap="square" rtlCol="0">
            <a:spAutoFit/>
          </a:bodyPr>
          <a:lstStyle/>
          <a:p>
            <a:pPr algn="l"/>
            <a:endParaRPr lang="es-US">
              <a:solidFill>
                <a:schemeClr val="tx2"/>
              </a:solidFill>
            </a:endParaRPr>
          </a:p>
        </p:txBody>
      </p:sp>
      <p:sp>
        <p:nvSpPr>
          <p:cNvPr id="5" name="CuadroTexto 4">
            <a:extLst>
              <a:ext uri="{FF2B5EF4-FFF2-40B4-BE49-F238E27FC236}">
                <a16:creationId xmlns:a16="http://schemas.microsoft.com/office/drawing/2014/main" id="{E9CF1D5F-A22A-99BB-99AE-38E3AA822F21}"/>
              </a:ext>
            </a:extLst>
          </p:cNvPr>
          <p:cNvSpPr txBox="1"/>
          <p:nvPr/>
        </p:nvSpPr>
        <p:spPr>
          <a:xfrm>
            <a:off x="0" y="2246709"/>
            <a:ext cx="11977688" cy="4524315"/>
          </a:xfrm>
          <a:prstGeom prst="rect">
            <a:avLst/>
          </a:prstGeom>
          <a:noFill/>
        </p:spPr>
        <p:txBody>
          <a:bodyPr wrap="square" rtlCol="0">
            <a:spAutoFit/>
          </a:bodyPr>
          <a:lstStyle/>
          <a:p>
            <a:pPr algn="l"/>
            <a:r>
              <a:rPr lang="es-US" sz="2400" b="1">
                <a:solidFill>
                  <a:schemeClr val="tx2"/>
                </a:solidFill>
              </a:rPr>
              <a:t>Fernando Llorente, participó con la colección de España en el campeonato del mundo de Sudáfrica. La Unión Europa suspendió parte de su ayuda a Guinea. Bissau por su situación política.</a:t>
            </a:r>
          </a:p>
          <a:p>
            <a:pPr algn="l"/>
            <a:endParaRPr lang="es-US" sz="2400" b="1">
              <a:solidFill>
                <a:schemeClr val="tx2"/>
              </a:solidFill>
            </a:endParaRPr>
          </a:p>
          <a:p>
            <a:pPr algn="l"/>
            <a:r>
              <a:rPr lang="es-US" sz="2400" b="1">
                <a:solidFill>
                  <a:schemeClr val="tx2"/>
                </a:solidFill>
              </a:rPr>
              <a:t>Levantaron la alerta de tsunami tras dos terremotos en Papa Nueva Guinea. Los ladrones intentaron vender un Chillido a un chatarrero por 30 EUROS. </a:t>
            </a:r>
          </a:p>
          <a:p>
            <a:pPr algn="l"/>
            <a:endParaRPr lang="es-US" sz="2400" b="1">
              <a:solidFill>
                <a:schemeClr val="tx2"/>
              </a:solidFill>
            </a:endParaRPr>
          </a:p>
          <a:p>
            <a:pPr algn="l"/>
            <a:r>
              <a:rPr lang="es-US" sz="2400" b="1">
                <a:solidFill>
                  <a:schemeClr val="tx2"/>
                </a:solidFill>
              </a:rPr>
              <a:t>A pesar de las protestas del (PCCH), el novel de la paz y su esposa, se reúnen en prisión. </a:t>
            </a:r>
          </a:p>
          <a:p>
            <a:pPr algn="l"/>
            <a:endParaRPr lang="es-US" sz="2400" b="1">
              <a:solidFill>
                <a:schemeClr val="tx2"/>
              </a:solidFill>
            </a:endParaRPr>
          </a:p>
          <a:p>
            <a:pPr algn="l"/>
            <a:r>
              <a:rPr lang="es-US" sz="2400" b="1">
                <a:solidFill>
                  <a:schemeClr val="tx2"/>
                </a:solidFill>
              </a:rPr>
              <a:t>En Chuquicamata (Chile) se encuentra la mina de cobre ( A tajo abierto), más grande del mundo.</a:t>
            </a:r>
          </a:p>
          <a:p>
            <a:pPr algn="l"/>
            <a:r>
              <a:rPr lang="es-US" sz="2400" b="1">
                <a:solidFill>
                  <a:schemeClr val="tx2"/>
                </a:solidFill>
              </a:rPr>
              <a:t>Llerena es un municipio Español, perteneciente a la provincia de Badajoz</a:t>
            </a:r>
            <a:r>
              <a:rPr lang="es-US" sz="2400">
                <a:solidFill>
                  <a:schemeClr val="bg1"/>
                </a:solidFill>
              </a:rPr>
              <a:t>.</a:t>
            </a:r>
          </a:p>
        </p:txBody>
      </p:sp>
    </p:spTree>
    <p:extLst>
      <p:ext uri="{BB962C8B-B14F-4D97-AF65-F5344CB8AC3E}">
        <p14:creationId xmlns:p14="http://schemas.microsoft.com/office/powerpoint/2010/main" val="3738289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43</Slides>
  <Notes>1</Notes>
  <HiddenSlides>0</HiddenSlide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Circuito</vt:lpstr>
      <vt:lpstr>Presentación de PowerPoint</vt:lpstr>
      <vt:lpstr>Modulo #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 2</dc:title>
  <dc:creator>Edilson Gaitán</dc:creator>
  <cp:lastModifiedBy>Edilson Gaitán</cp:lastModifiedBy>
  <cp:revision>1</cp:revision>
  <dcterms:created xsi:type="dcterms:W3CDTF">2024-07-05T21:52:33Z</dcterms:created>
  <dcterms:modified xsi:type="dcterms:W3CDTF">2024-08-08T01:01:56Z</dcterms:modified>
</cp:coreProperties>
</file>